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Lst>
  <p:notesMasterIdLst>
    <p:notesMasterId r:id="rId68"/>
  </p:notesMasterIdLst>
  <p:sldIdLst>
    <p:sldId id="454" r:id="rId2"/>
    <p:sldId id="259" r:id="rId3"/>
    <p:sldId id="856" r:id="rId4"/>
    <p:sldId id="791" r:id="rId5"/>
    <p:sldId id="261" r:id="rId6"/>
    <p:sldId id="796" r:id="rId7"/>
    <p:sldId id="795" r:id="rId8"/>
    <p:sldId id="797" r:id="rId9"/>
    <p:sldId id="798" r:id="rId10"/>
    <p:sldId id="799" r:id="rId11"/>
    <p:sldId id="800" r:id="rId12"/>
    <p:sldId id="801" r:id="rId13"/>
    <p:sldId id="802" r:id="rId14"/>
    <p:sldId id="803" r:id="rId15"/>
    <p:sldId id="804" r:id="rId16"/>
    <p:sldId id="805" r:id="rId17"/>
    <p:sldId id="806" r:id="rId18"/>
    <p:sldId id="807" r:id="rId19"/>
    <p:sldId id="808" r:id="rId20"/>
    <p:sldId id="809" r:id="rId21"/>
    <p:sldId id="810" r:id="rId22"/>
    <p:sldId id="811" r:id="rId23"/>
    <p:sldId id="812" r:id="rId24"/>
    <p:sldId id="814" r:id="rId25"/>
    <p:sldId id="815" r:id="rId26"/>
    <p:sldId id="816" r:id="rId27"/>
    <p:sldId id="817" r:id="rId28"/>
    <p:sldId id="818" r:id="rId29"/>
    <p:sldId id="819" r:id="rId30"/>
    <p:sldId id="820" r:id="rId31"/>
    <p:sldId id="821" r:id="rId32"/>
    <p:sldId id="822" r:id="rId33"/>
    <p:sldId id="823" r:id="rId34"/>
    <p:sldId id="824" r:id="rId35"/>
    <p:sldId id="825" r:id="rId36"/>
    <p:sldId id="826" r:id="rId37"/>
    <p:sldId id="827" r:id="rId38"/>
    <p:sldId id="828" r:id="rId39"/>
    <p:sldId id="829" r:id="rId40"/>
    <p:sldId id="830" r:id="rId41"/>
    <p:sldId id="831" r:id="rId42"/>
    <p:sldId id="832" r:id="rId43"/>
    <p:sldId id="833" r:id="rId44"/>
    <p:sldId id="834" r:id="rId45"/>
    <p:sldId id="835" r:id="rId46"/>
    <p:sldId id="813" r:id="rId47"/>
    <p:sldId id="837" r:id="rId48"/>
    <p:sldId id="836" r:id="rId49"/>
    <p:sldId id="838" r:id="rId50"/>
    <p:sldId id="839" r:id="rId51"/>
    <p:sldId id="840" r:id="rId52"/>
    <p:sldId id="841" r:id="rId53"/>
    <p:sldId id="842" r:id="rId54"/>
    <p:sldId id="843" r:id="rId55"/>
    <p:sldId id="844" r:id="rId56"/>
    <p:sldId id="845" r:id="rId57"/>
    <p:sldId id="846" r:id="rId58"/>
    <p:sldId id="847" r:id="rId59"/>
    <p:sldId id="848" r:id="rId60"/>
    <p:sldId id="849" r:id="rId61"/>
    <p:sldId id="850" r:id="rId62"/>
    <p:sldId id="851" r:id="rId63"/>
    <p:sldId id="852" r:id="rId64"/>
    <p:sldId id="853" r:id="rId65"/>
    <p:sldId id="854" r:id="rId66"/>
    <p:sldId id="855" r:id="rId67"/>
  </p:sldIdLst>
  <p:sldSz cx="9144000" cy="5143500" type="screen16x9"/>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C1A56"/>
    <a:srgbClr val="512373"/>
    <a:srgbClr val="CCCCFF"/>
    <a:srgbClr val="FFFF00"/>
    <a:srgbClr val="0066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78973" autoAdjust="0"/>
  </p:normalViewPr>
  <p:slideViewPr>
    <p:cSldViewPr showGuides="1">
      <p:cViewPr varScale="1">
        <p:scale>
          <a:sx n="74" d="100"/>
          <a:sy n="74" d="100"/>
        </p:scale>
        <p:origin x="54" y="126"/>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37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4097"/>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p>
        </p:txBody>
      </p:sp>
      <p:sp>
        <p:nvSpPr>
          <p:cNvPr id="4099" name="日期占位符 4098"/>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p>
        </p:txBody>
      </p:sp>
      <p:sp>
        <p:nvSpPr>
          <p:cNvPr id="3076" name="幻灯片图像占位符 4099"/>
          <p:cNvSpPr>
            <a:spLocks noGrp="1" noRot="1" noChangeAspect="1" noTextEdit="1"/>
          </p:cNvSpPr>
          <p:nvPr>
            <p:ph type="sldImg"/>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3077" name="文本占位符 4100"/>
          <p:cNvSpPr>
            <a:spLocks noGrp="1"/>
          </p:cNvSpPr>
          <p:nvPr>
            <p:ph type="body" sz="quarter"/>
          </p:nvPr>
        </p:nvSpPr>
        <p:spPr>
          <a:xfrm>
            <a:off x="685800" y="4343400"/>
            <a:ext cx="5486400" cy="4114800"/>
          </a:xfrm>
          <a:prstGeom prst="rect">
            <a:avLst/>
          </a:prstGeom>
          <a:noFill/>
          <a:ln w="9525">
            <a:noFill/>
          </a:ln>
        </p:spPr>
        <p:txBody>
          <a:bodyPr anchor="t"/>
          <a:lstStyle/>
          <a:p>
            <a:pPr lvl="0"/>
            <a:r>
              <a:rPr lang="zh-CN" altLang="en-US" dirty="0"/>
              <a:t>单击此处编辑母版文本样式</a:t>
            </a:r>
          </a:p>
          <a:p>
            <a:pPr lvl="1" indent="0"/>
            <a:r>
              <a:rPr lang="zh-CN" altLang="en-US" dirty="0"/>
              <a:t>第二级</a:t>
            </a:r>
          </a:p>
          <a:p>
            <a:pPr lvl="2" indent="0"/>
            <a:r>
              <a:rPr lang="zh-CN" altLang="en-US" dirty="0"/>
              <a:t>第三级</a:t>
            </a:r>
          </a:p>
          <a:p>
            <a:pPr lvl="3" indent="0"/>
            <a:r>
              <a:rPr lang="zh-CN" altLang="en-US" dirty="0"/>
              <a:t>第四级</a:t>
            </a:r>
          </a:p>
          <a:p>
            <a:pPr lvl="4" indent="0"/>
            <a:r>
              <a:rPr lang="zh-CN" altLang="en-US" dirty="0"/>
              <a:t>第五级</a:t>
            </a:r>
          </a:p>
        </p:txBody>
      </p:sp>
      <p:sp>
        <p:nvSpPr>
          <p:cNvPr id="4102" name="页脚占位符 4101"/>
          <p:cNvSpPr>
            <a:spLocks noGrp="1"/>
          </p:cNvSpPr>
          <p:nvPr>
            <p:ph type="ftr" sz="quarter" idx="4"/>
          </p:nvPr>
        </p:nvSpPr>
        <p:spPr>
          <a:xfrm>
            <a:off x="0" y="8685213"/>
            <a:ext cx="2971800" cy="457200"/>
          </a:xfrm>
          <a:prstGeom prst="rect">
            <a:avLst/>
          </a:prstGeom>
          <a:noFill/>
          <a:ln w="9525">
            <a:noFill/>
          </a:ln>
        </p:spPr>
        <p:txBody>
          <a:bodyPr anchor="b"/>
          <a:lstStyle/>
          <a:p>
            <a:pPr lvl="0" fontAlgn="base"/>
            <a:endParaRPr lang="zh-CN" altLang="en-US" sz="1200" strike="noStrike" noProof="1"/>
          </a:p>
        </p:txBody>
      </p:sp>
      <p:sp>
        <p:nvSpPr>
          <p:cNvPr id="4103" name="灯片编号占位符 4102"/>
          <p:cNvSpPr>
            <a:spLocks noGrp="1"/>
          </p:cNvSpPr>
          <p:nvPr>
            <p:ph type="sldNum" sz="quarter" idx="5"/>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extLst>
      <p:ext uri="{BB962C8B-B14F-4D97-AF65-F5344CB8AC3E}">
        <p14:creationId xmlns:p14="http://schemas.microsoft.com/office/powerpoint/2010/main" val="2987088432"/>
      </p:ext>
    </p:extLst>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ADB0FE-271E-4A62-AA8A-555016BAE0A4}" type="slidenum">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51199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8588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节封面">
    <p:spTree>
      <p:nvGrpSpPr>
        <p:cNvPr id="1" name=""/>
        <p:cNvGrpSpPr/>
        <p:nvPr/>
      </p:nvGrpSpPr>
      <p:grpSpPr>
        <a:xfrm>
          <a:off x="0" y="0"/>
          <a:ext cx="0" cy="0"/>
          <a:chOff x="0" y="0"/>
          <a:chExt cx="0" cy="0"/>
        </a:xfrm>
      </p:grpSpPr>
      <p:sp>
        <p:nvSpPr>
          <p:cNvPr id="6" name="任意多边形 5"/>
          <p:cNvSpPr/>
          <p:nvPr/>
        </p:nvSpPr>
        <p:spPr>
          <a:xfrm>
            <a:off x="-17624" y="-16191"/>
            <a:ext cx="5304950" cy="4332443"/>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blipFill rotWithShape="1">
            <a:blip r:embed="rId2"/>
            <a:stretch>
              <a:fillRect l="-3000" t="-7000" r="-3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7" name="任意多边形 6"/>
          <p:cNvSpPr/>
          <p:nvPr/>
        </p:nvSpPr>
        <p:spPr>
          <a:xfrm>
            <a:off x="-25973" y="-14287"/>
            <a:ext cx="5305425" cy="4332685"/>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gradFill rotWithShape="1">
            <a:gsLst>
              <a:gs pos="12000">
                <a:srgbClr val="C02DC6">
                  <a:alpha val="50000"/>
                </a:srgbClr>
              </a:gs>
              <a:gs pos="81000">
                <a:srgbClr val="3D82AD">
                  <a:alpha val="89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9" name="任意多边形 8"/>
          <p:cNvSpPr/>
          <p:nvPr/>
        </p:nvSpPr>
        <p:spPr>
          <a:xfrm rot="8160000">
            <a:off x="-454818" y="3609979"/>
            <a:ext cx="1537097" cy="1456135"/>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grpSp>
        <p:nvGrpSpPr>
          <p:cNvPr id="10" name="组合 9"/>
          <p:cNvGrpSpPr/>
          <p:nvPr/>
        </p:nvGrpSpPr>
        <p:grpSpPr>
          <a:xfrm>
            <a:off x="7874794" y="4098131"/>
            <a:ext cx="1515666" cy="991791"/>
            <a:chOff x="16535" y="8605"/>
            <a:chExt cx="3182" cy="2083"/>
          </a:xfrm>
        </p:grpSpPr>
        <p:sp>
          <p:nvSpPr>
            <p:cNvPr id="11" name="任意多边形 10"/>
            <p:cNvSpPr/>
            <p:nvPr/>
          </p:nvSpPr>
          <p:spPr>
            <a:xfrm rot="8160000">
              <a:off x="16535" y="8605"/>
              <a:ext cx="1065" cy="100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12" name="任意多边形 11"/>
            <p:cNvSpPr/>
            <p:nvPr/>
          </p:nvSpPr>
          <p:spPr>
            <a:xfrm rot="13440000" flipH="1">
              <a:off x="17925" y="8990"/>
              <a:ext cx="1792" cy="169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grpSp>
      <p:grpSp>
        <p:nvGrpSpPr>
          <p:cNvPr id="14" name="组合 13"/>
          <p:cNvGrpSpPr/>
          <p:nvPr/>
        </p:nvGrpSpPr>
        <p:grpSpPr>
          <a:xfrm>
            <a:off x="-372665" y="460772"/>
            <a:ext cx="6619875" cy="1922859"/>
            <a:chOff x="-783" y="968"/>
            <a:chExt cx="13900" cy="4038"/>
          </a:xfrm>
        </p:grpSpPr>
        <p:sp>
          <p:nvSpPr>
            <p:cNvPr id="15" name="矩形 14"/>
            <p:cNvSpPr/>
            <p:nvPr/>
          </p:nvSpPr>
          <p:spPr>
            <a:xfrm rot="18960000" flipV="1">
              <a:off x="4987"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 name="矩形 15"/>
            <p:cNvSpPr/>
            <p:nvPr/>
          </p:nvSpPr>
          <p:spPr>
            <a:xfrm rot="2640000" flipH="1" flipV="1">
              <a:off x="-783"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任意多边形 16"/>
            <p:cNvSpPr/>
            <p:nvPr/>
          </p:nvSpPr>
          <p:spPr>
            <a:xfrm rot="18960000" flipH="1">
              <a:off x="-119" y="967"/>
              <a:ext cx="3212" cy="213"/>
            </a:xfrm>
            <a:custGeom>
              <a:avLst/>
              <a:gdLst>
                <a:gd name="connsiteX0" fmla="*/ 129 w 3212"/>
                <a:gd name="connsiteY0" fmla="*/ 0 h 213"/>
                <a:gd name="connsiteX1" fmla="*/ 3212 w 3212"/>
                <a:gd name="connsiteY1" fmla="*/ 77 h 213"/>
                <a:gd name="connsiteX2" fmla="*/ 3212 w 3212"/>
                <a:gd name="connsiteY2" fmla="*/ 213 h 213"/>
                <a:gd name="connsiteX3" fmla="*/ 0 w 3212"/>
                <a:gd name="connsiteY3" fmla="*/ 125 h 213"/>
                <a:gd name="connsiteX4" fmla="*/ 129 w 3212"/>
                <a:gd name="connsiteY4" fmla="*/ 0 h 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2" h="213">
                  <a:moveTo>
                    <a:pt x="129" y="0"/>
                  </a:moveTo>
                  <a:lnTo>
                    <a:pt x="3212" y="77"/>
                  </a:lnTo>
                  <a:lnTo>
                    <a:pt x="3212" y="213"/>
                  </a:lnTo>
                  <a:lnTo>
                    <a:pt x="0" y="125"/>
                  </a:lnTo>
                  <a:lnTo>
                    <a:pt x="129"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 name="任意多边形 17"/>
            <p:cNvSpPr/>
            <p:nvPr/>
          </p:nvSpPr>
          <p:spPr>
            <a:xfrm rot="2640000">
              <a:off x="9297" y="981"/>
              <a:ext cx="3140" cy="205"/>
            </a:xfrm>
            <a:custGeom>
              <a:avLst/>
              <a:gdLst>
                <a:gd name="connsiteX0" fmla="*/ 118 w 3140"/>
                <a:gd name="connsiteY0" fmla="*/ 0 h 205"/>
                <a:gd name="connsiteX1" fmla="*/ 3140 w 3140"/>
                <a:gd name="connsiteY1" fmla="*/ 69 h 205"/>
                <a:gd name="connsiteX2" fmla="*/ 3140 w 3140"/>
                <a:gd name="connsiteY2" fmla="*/ 205 h 205"/>
                <a:gd name="connsiteX3" fmla="*/ 0 w 3140"/>
                <a:gd name="connsiteY3" fmla="*/ 114 h 205"/>
                <a:gd name="connsiteX4" fmla="*/ 118 w 3140"/>
                <a:gd name="connsiteY4" fmla="*/ 0 h 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 h="205">
                  <a:moveTo>
                    <a:pt x="118" y="0"/>
                  </a:moveTo>
                  <a:lnTo>
                    <a:pt x="3140" y="69"/>
                  </a:lnTo>
                  <a:lnTo>
                    <a:pt x="3140" y="205"/>
                  </a:lnTo>
                  <a:lnTo>
                    <a:pt x="0" y="114"/>
                  </a:lnTo>
                  <a:lnTo>
                    <a:pt x="118"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24" name="文本占位符 23"/>
          <p:cNvSpPr>
            <a:spLocks noGrp="1"/>
          </p:cNvSpPr>
          <p:nvPr>
            <p:ph type="body" sz="quarter" idx="12"/>
          </p:nvPr>
        </p:nvSpPr>
        <p:spPr>
          <a:xfrm>
            <a:off x="4889500" y="2543870"/>
            <a:ext cx="3238500" cy="887413"/>
          </a:xfrm>
        </p:spPr>
        <p:txBody>
          <a:bodyPr/>
          <a:lstStyle>
            <a:lvl1pPr algn="dist">
              <a:defRPr lang="zh-CN" altLang="en-US" sz="3600" b="1" kern="1200" smtClean="0">
                <a:solidFill>
                  <a:schemeClr val="tx1"/>
                </a:solidFill>
                <a:latin typeface="黑体" panose="02010609060101010101" charset="-122"/>
                <a:ea typeface="黑体" panose="02010609060101010101" charset="-122"/>
                <a:cs typeface="+mn-cs"/>
              </a:defRPr>
            </a:lvl1pPr>
          </a:lstStyle>
          <a:p>
            <a:pPr marL="0" lvl="0" indent="0" algn="ctr" defTabSz="685800" rtl="0" eaLnBrk="1" fontAlgn="base" latinLnBrk="0" hangingPunct="1">
              <a:lnSpc>
                <a:spcPct val="100000"/>
              </a:lnSpc>
              <a:spcBef>
                <a:spcPct val="0"/>
              </a:spcBef>
              <a:spcAft>
                <a:spcPct val="0"/>
              </a:spcAft>
              <a:buFontTx/>
              <a:buNone/>
            </a:pPr>
            <a:r>
              <a:rPr lang="zh-CN" altLang="en-US"/>
              <a:t>单击此处编辑母版文本样式</a:t>
            </a:r>
          </a:p>
        </p:txBody>
      </p:sp>
      <p:sp>
        <p:nvSpPr>
          <p:cNvPr id="26" name="文本占位符 25"/>
          <p:cNvSpPr>
            <a:spLocks noGrp="1"/>
          </p:cNvSpPr>
          <p:nvPr>
            <p:ph type="body" sz="quarter" idx="13"/>
          </p:nvPr>
        </p:nvSpPr>
        <p:spPr>
          <a:xfrm>
            <a:off x="3074990" y="436582"/>
            <a:ext cx="1601787" cy="1163637"/>
          </a:xfrm>
        </p:spPr>
        <p:txBody>
          <a:bodyPr/>
          <a:lstStyle>
            <a:lvl1pPr marL="0" indent="0" algn="l" defTabSz="685800" rtl="0" eaLnBrk="1" fontAlgn="base" latinLnBrk="0" hangingPunct="1">
              <a:lnSpc>
                <a:spcPct val="100000"/>
              </a:lnSpc>
              <a:spcBef>
                <a:spcPct val="0"/>
              </a:spcBef>
              <a:spcAft>
                <a:spcPct val="0"/>
              </a:spcAft>
              <a:buFontTx/>
              <a:buNone/>
              <a:defRPr lang="zh-CN" altLang="en-US" sz="8600" kern="1200" smtClean="0">
                <a:solidFill>
                  <a:schemeClr val="bg1"/>
                </a:soli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21148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7" presetClass="entr" presetSubtype="8" fill="hold" grpId="0" nodeType="withEffect">
                                  <p:stCondLst>
                                    <p:cond delay="0"/>
                                  </p:stCondLst>
                                  <p:childTnLst>
                                    <p:set>
                                      <p:cBhvr>
                                        <p:cTn id="9" dur="500"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7" presetClass="entr" presetSubtype="2" fill="hold" nodeType="withEffect">
                                  <p:stCondLst>
                                    <p:cond delay="0"/>
                                  </p:stCondLst>
                                  <p:childTnLst>
                                    <p:set>
                                      <p:cBhvr>
                                        <p:cTn id="13" dur="500"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291A9C13-BFE5-4471-AD46-BEED093512AB}"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382962A9-209C-4D81-809B-3302D00CAF5B}"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46291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0ED7A07A-BC74-4815-9AAD-1EEFA22F4A70}" type="datetime1">
              <a:rPr lang="zh-CN" altLang="en-US" strike="noStrike" noProof="1" smtClean="0">
                <a:latin typeface="+mn-lt"/>
                <a:ea typeface="+mn-ea"/>
                <a:cs typeface="+mn-cs"/>
              </a:rPr>
              <a:t>2022/7/17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7"/>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5"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890085" y="1999034"/>
            <a:ext cx="3655181"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338B9B29-E8F5-4738-B35C-EAEC33CEC292}" type="datetime1">
              <a:rPr lang="zh-CN" altLang="en-US" strike="noStrike" noProof="1" smtClean="0">
                <a:latin typeface="+mn-lt"/>
                <a:ea typeface="+mn-ea"/>
                <a:cs typeface="+mn-cs"/>
              </a:rPr>
              <a:t>2022/7/17</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transition>
    <p:cover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cover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transition>
    <p:cover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4"/>
            <a:ext cx="7886700" cy="435887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251"/>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课件内容">
    <p:spTree>
      <p:nvGrpSpPr>
        <p:cNvPr id="1" name=""/>
        <p:cNvGrpSpPr/>
        <p:nvPr/>
      </p:nvGrpSpPr>
      <p:grpSpPr>
        <a:xfrm>
          <a:off x="0" y="0"/>
          <a:ext cx="0" cy="0"/>
          <a:chOff x="0" y="0"/>
          <a:chExt cx="0" cy="0"/>
        </a:xfrm>
      </p:grpSpPr>
      <p:sp>
        <p:nvSpPr>
          <p:cNvPr id="13" name="文本占位符 12"/>
          <p:cNvSpPr>
            <a:spLocks noGrp="1"/>
          </p:cNvSpPr>
          <p:nvPr>
            <p:ph type="body" sz="quarter" idx="10" hasCustomPrompt="1"/>
          </p:nvPr>
        </p:nvSpPr>
        <p:spPr>
          <a:xfrm>
            <a:off x="1151467" y="217337"/>
            <a:ext cx="6246153" cy="500137"/>
          </a:xfrm>
          <a:noFill/>
          <a:ln w="9525">
            <a:noFill/>
          </a:ln>
          <a:effectLst>
            <a:outerShdw blurRad="50800" dist="38100" dir="2700000" algn="tl" rotWithShape="0">
              <a:prstClr val="black">
                <a:alpha val="40000"/>
              </a:prstClr>
            </a:outerShdw>
          </a:effectLst>
        </p:spPr>
        <p:txBody>
          <a:bodyPr wrap="square" anchor="t">
            <a:spAutoFit/>
          </a:bodyPr>
          <a:lstStyle>
            <a:lvl1pPr marL="171450" indent="-171450" algn="l">
              <a:buNone/>
              <a:defRPr lang="zh-CN" altLang="en-US" sz="2800" b="1" smtClean="0">
                <a:gradFill>
                  <a:gsLst>
                    <a:gs pos="0">
                      <a:srgbClr val="751D74"/>
                    </a:gs>
                    <a:gs pos="50000">
                      <a:srgbClr val="791D79"/>
                    </a:gs>
                    <a:gs pos="100000">
                      <a:srgbClr val="CC66FF"/>
                    </a:gs>
                  </a:gsLst>
                  <a:lin ang="5400000" scaled="0"/>
                </a:gradFill>
                <a:latin typeface="黑体" panose="02010609060101010101" charset="-122"/>
                <a:ea typeface="黑体" panose="02010609060101010101" charset="-122"/>
              </a:defRPr>
            </a:lvl1pPr>
          </a:lstStyle>
          <a:p>
            <a:pPr marL="0" lvl="0" indent="0" fontAlgn="base">
              <a:lnSpc>
                <a:spcPct val="100000"/>
              </a:lnSpc>
              <a:spcBef>
                <a:spcPct val="0"/>
              </a:spcBef>
              <a:spcAft>
                <a:spcPct val="0"/>
              </a:spcAft>
            </a:pPr>
            <a:r>
              <a:rPr lang="zh-CN" altLang="en-US"/>
              <a:t>单击此处编辑三级标题</a:t>
            </a:r>
          </a:p>
        </p:txBody>
      </p:sp>
      <p:sp>
        <p:nvSpPr>
          <p:cNvPr id="5" name="任意多边形 4"/>
          <p:cNvSpPr/>
          <p:nvPr/>
        </p:nvSpPr>
        <p:spPr>
          <a:xfrm rot="8160000">
            <a:off x="-3434" y="54973"/>
            <a:ext cx="862025" cy="824864"/>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sp>
        <p:nvSpPr>
          <p:cNvPr id="8" name="任意多边形 7"/>
          <p:cNvSpPr/>
          <p:nvPr/>
        </p:nvSpPr>
        <p:spPr>
          <a:xfrm rot="8160000">
            <a:off x="7874793" y="4098131"/>
            <a:ext cx="507286" cy="479469"/>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9" name="任意多边形 8"/>
          <p:cNvSpPr/>
          <p:nvPr/>
        </p:nvSpPr>
        <p:spPr>
          <a:xfrm rot="13440000" flipH="1">
            <a:off x="8638287" y="4282510"/>
            <a:ext cx="853574" cy="808003"/>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3" name="内容占位符 2"/>
          <p:cNvSpPr>
            <a:spLocks noGrp="1"/>
          </p:cNvSpPr>
          <p:nvPr>
            <p:ph sz="quarter" idx="11"/>
          </p:nvPr>
        </p:nvSpPr>
        <p:spPr>
          <a:xfrm>
            <a:off x="854145" y="1064124"/>
            <a:ext cx="7137400" cy="3507876"/>
          </a:xfrm>
        </p:spPr>
        <p:txBody>
          <a:bodyPr/>
          <a:lstStyle>
            <a:lvl1pPr>
              <a:lnSpc>
                <a:spcPct val="150000"/>
              </a:lnSpc>
              <a:defRPr sz="2400" b="0">
                <a:effectLst/>
                <a:latin typeface="黑体" pitchFamily="49" charset="-122"/>
                <a:ea typeface="黑体" pitchFamily="49" charset="-122"/>
              </a:defRPr>
            </a:lvl1pPr>
            <a:lvl2pPr>
              <a:lnSpc>
                <a:spcPct val="150000"/>
              </a:lnSpc>
              <a:defRPr sz="2000" b="0">
                <a:effectLst/>
                <a:latin typeface="黑体" pitchFamily="49" charset="-122"/>
                <a:ea typeface="黑体" pitchFamily="49" charset="-122"/>
              </a:defRPr>
            </a:lvl2pPr>
            <a:lvl3pPr>
              <a:lnSpc>
                <a:spcPct val="150000"/>
              </a:lnSpc>
              <a:defRPr sz="1600" b="0">
                <a:effectLst/>
                <a:latin typeface="黑体" pitchFamily="49" charset="-122"/>
                <a:ea typeface="黑体" pitchFamily="49" charset="-122"/>
              </a:defRPr>
            </a:lvl3pPr>
            <a:lvl4pPr>
              <a:lnSpc>
                <a:spcPct val="150000"/>
              </a:lnSpc>
              <a:defRPr sz="1600" b="0">
                <a:effectLst/>
                <a:latin typeface="黑体" pitchFamily="49" charset="-122"/>
                <a:ea typeface="黑体" pitchFamily="49" charset="-122"/>
              </a:defRPr>
            </a:lvl4pPr>
            <a:lvl5pPr>
              <a:lnSpc>
                <a:spcPct val="150000"/>
              </a:lnSpc>
              <a:defRPr sz="1600" b="0">
                <a:effectLst/>
                <a:latin typeface="黑体" pitchFamily="49" charset="-122"/>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71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0" nodeType="withEffect">
                                  <p:stCondLst>
                                    <p:cond delay="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7"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500"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5" grpId="0" animBg="1"/>
      <p:bldP spid="8" grpId="0" animBg="1"/>
      <p:bldP spid="9" grpId="0" animBg="1"/>
    </p:bld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13" name="流程图: 合并 12"/>
          <p:cNvSpPr/>
          <p:nvPr/>
        </p:nvSpPr>
        <p:spPr>
          <a:xfrm>
            <a:off x="1838756" y="2311104"/>
            <a:ext cx="529379" cy="333912"/>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ndParaRPr>
          </a:p>
        </p:txBody>
      </p:sp>
      <p:cxnSp>
        <p:nvCxnSpPr>
          <p:cNvPr id="11" name="直接连接符 10"/>
          <p:cNvCxnSpPr/>
          <p:nvPr/>
        </p:nvCxnSpPr>
        <p:spPr>
          <a:xfrm flipV="1">
            <a:off x="2368133" y="1661832"/>
            <a:ext cx="783688" cy="983185"/>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31"/>
          <p:cNvSpPr>
            <a:spLocks noGrp="1"/>
          </p:cNvSpPr>
          <p:nvPr>
            <p:ph type="body" sz="quarter" idx="10" hasCustomPrompt="1"/>
          </p:nvPr>
        </p:nvSpPr>
        <p:spPr>
          <a:xfrm>
            <a:off x="3261152" y="1794391"/>
            <a:ext cx="3457701" cy="800930"/>
          </a:xfrm>
        </p:spPr>
        <p:txBody>
          <a:bodyPr/>
          <a:lstStyle>
            <a:lvl1pPr marL="0" indent="0" algn="ctr" defTabSz="685800" rtl="0" eaLnBrk="1" fontAlgn="base" latinLnBrk="0" hangingPunct="1">
              <a:lnSpc>
                <a:spcPct val="100000"/>
              </a:lnSpc>
              <a:spcBef>
                <a:spcPct val="0"/>
              </a:spcBef>
              <a:spcAft>
                <a:spcPct val="0"/>
              </a:spcAft>
              <a:buFontTx/>
              <a:buNone/>
              <a:defRPr lang="zh-CN" altLang="en-US" sz="3600" b="1" kern="1200" spc="300">
                <a:gradFill>
                  <a:gsLst>
                    <a:gs pos="0">
                      <a:srgbClr val="CC66FF"/>
                    </a:gs>
                    <a:gs pos="14000">
                      <a:srgbClr val="9628A0">
                        <a:shade val="67500"/>
                        <a:satMod val="115000"/>
                      </a:srgbClr>
                    </a:gs>
                    <a:gs pos="69000">
                      <a:srgbClr val="751D74"/>
                    </a:gs>
                    <a:gs pos="100000">
                      <a:srgbClr val="CC66FF"/>
                    </a:gs>
                  </a:gsLst>
                  <a:path path="circle">
                    <a:fillToRect t="100000" r="100000"/>
                  </a:path>
                </a:gradFill>
                <a:effectLst>
                  <a:outerShdw blurRad="50800" dist="38100" algn="l"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编辑二级标题</a:t>
            </a:r>
          </a:p>
        </p:txBody>
      </p:sp>
      <p:pic>
        <p:nvPicPr>
          <p:cNvPr id="15" name="图片 3" descr="1010-04"/>
          <p:cNvPicPr>
            <a:picLocks noChangeAspect="1"/>
          </p:cNvPicPr>
          <p:nvPr/>
        </p:nvPicPr>
        <p:blipFill rotWithShape="1">
          <a:blip r:embed="rId2" cstate="email"/>
          <a:srcRect/>
          <a:stretch>
            <a:fillRect/>
          </a:stretch>
        </p:blipFill>
        <p:spPr>
          <a:xfrm>
            <a:off x="320280" y="7419"/>
            <a:ext cx="1974056" cy="715618"/>
          </a:xfrm>
          <a:prstGeom prst="rect">
            <a:avLst/>
          </a:prstGeom>
          <a:noFill/>
          <a:ln w="9525">
            <a:noFill/>
          </a:ln>
        </p:spPr>
      </p:pic>
      <p:pic>
        <p:nvPicPr>
          <p:cNvPr id="16" name="图片 4" descr="1010-04"/>
          <p:cNvPicPr>
            <a:picLocks noChangeAspect="1"/>
          </p:cNvPicPr>
          <p:nvPr/>
        </p:nvPicPr>
        <p:blipFill rotWithShape="1">
          <a:blip r:embed="rId3" cstate="email"/>
          <a:srcRect/>
          <a:stretch>
            <a:fillRect/>
          </a:stretch>
        </p:blipFill>
        <p:spPr>
          <a:xfrm rot="10800000">
            <a:off x="6881814" y="4419204"/>
            <a:ext cx="2022872" cy="730526"/>
          </a:xfrm>
          <a:prstGeom prst="rect">
            <a:avLst/>
          </a:prstGeom>
          <a:noFill/>
          <a:ln w="9525">
            <a:noFill/>
          </a:ln>
        </p:spPr>
      </p:pic>
      <p:pic>
        <p:nvPicPr>
          <p:cNvPr id="17" name="图片 16" descr="标准-02"/>
          <p:cNvPicPr>
            <a:picLocks noChangeAspect="1"/>
          </p:cNvPicPr>
          <p:nvPr/>
        </p:nvPicPr>
        <p:blipFill>
          <a:blip r:embed="rId4" cstate="email"/>
          <a:stretch>
            <a:fillRect/>
          </a:stretch>
        </p:blipFill>
        <p:spPr>
          <a:xfrm>
            <a:off x="142858" y="4309955"/>
            <a:ext cx="3130153" cy="826294"/>
          </a:xfrm>
          <a:prstGeom prst="rect">
            <a:avLst/>
          </a:prstGeom>
          <a:noFill/>
          <a:ln w="9525">
            <a:noFill/>
          </a:ln>
        </p:spPr>
      </p:pic>
      <p:sp>
        <p:nvSpPr>
          <p:cNvPr id="20" name="文本占位符 19"/>
          <p:cNvSpPr>
            <a:spLocks noGrp="1"/>
          </p:cNvSpPr>
          <p:nvPr>
            <p:ph type="body" sz="quarter" idx="11"/>
          </p:nvPr>
        </p:nvSpPr>
        <p:spPr>
          <a:xfrm>
            <a:off x="1794475" y="1677648"/>
            <a:ext cx="863600" cy="769937"/>
          </a:xfrm>
        </p:spPr>
        <p:txBody>
          <a:bodyPr/>
          <a:lstStyle>
            <a:lvl1pPr marL="0" indent="0" algn="l" defTabSz="685800" rtl="0" eaLnBrk="1" fontAlgn="base" latinLnBrk="0" hangingPunct="1">
              <a:lnSpc>
                <a:spcPct val="100000"/>
              </a:lnSpc>
              <a:spcBef>
                <a:spcPct val="0"/>
              </a:spcBef>
              <a:spcAft>
                <a:spcPct val="0"/>
              </a:spcAft>
              <a:buFontTx/>
              <a:buNone/>
              <a:defRPr lang="zh-CN" altLang="en-US" sz="3600" b="1" kern="1200" smtClean="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4136531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章节目录1">
    <p:spTree>
      <p:nvGrpSpPr>
        <p:cNvPr id="1" name=""/>
        <p:cNvGrpSpPr/>
        <p:nvPr/>
      </p:nvGrpSpPr>
      <p:grpSpPr>
        <a:xfrm>
          <a:off x="0" y="0"/>
          <a:ext cx="0" cy="0"/>
          <a:chOff x="0" y="0"/>
          <a:chExt cx="0" cy="0"/>
        </a:xfrm>
      </p:grpSpPr>
      <p:grpSp>
        <p:nvGrpSpPr>
          <p:cNvPr id="6" name="组合 5"/>
          <p:cNvGrpSpPr/>
          <p:nvPr/>
        </p:nvGrpSpPr>
        <p:grpSpPr>
          <a:xfrm>
            <a:off x="4366189" y="1995686"/>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2750589"/>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2100176"/>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92014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358805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目录1">
    <p:spTree>
      <p:nvGrpSpPr>
        <p:cNvPr id="1" name=""/>
        <p:cNvGrpSpPr/>
        <p:nvPr/>
      </p:nvGrpSpPr>
      <p:grpSpPr>
        <a:xfrm>
          <a:off x="0" y="0"/>
          <a:ext cx="0" cy="0"/>
          <a:chOff x="0" y="0"/>
          <a:chExt cx="0" cy="0"/>
        </a:xfrm>
      </p:grpSpPr>
      <p:grpSp>
        <p:nvGrpSpPr>
          <p:cNvPr id="6" name="组合 5"/>
          <p:cNvGrpSpPr/>
          <p:nvPr/>
        </p:nvGrpSpPr>
        <p:grpSpPr>
          <a:xfrm>
            <a:off x="4366189" y="1547276"/>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2302179"/>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3118948"/>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651766"/>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47173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324697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章节目录1">
    <p:spTree>
      <p:nvGrpSpPr>
        <p:cNvPr id="1" name=""/>
        <p:cNvGrpSpPr/>
        <p:nvPr/>
      </p:nvGrpSpPr>
      <p:grpSpPr>
        <a:xfrm>
          <a:off x="0" y="0"/>
          <a:ext cx="0" cy="0"/>
          <a:chOff x="0" y="0"/>
          <a:chExt cx="0" cy="0"/>
        </a:xfrm>
      </p:grpSpPr>
      <p:grpSp>
        <p:nvGrpSpPr>
          <p:cNvPr id="6" name="组合 5"/>
          <p:cNvGrpSpPr/>
          <p:nvPr/>
        </p:nvGrpSpPr>
        <p:grpSpPr>
          <a:xfrm>
            <a:off x="4366189" y="1131590"/>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1886493"/>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2703262"/>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236080"/>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05604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283128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22" name="组合 21">
            <a:extLst>
              <a:ext uri="{FF2B5EF4-FFF2-40B4-BE49-F238E27FC236}">
                <a16:creationId xmlns="" xmlns:a16="http://schemas.microsoft.com/office/drawing/2014/main" id="{5DA632AF-FE91-4930-A44D-6FEC32FE2A48}"/>
              </a:ext>
            </a:extLst>
          </p:cNvPr>
          <p:cNvGrpSpPr/>
          <p:nvPr userDrawn="1"/>
        </p:nvGrpSpPr>
        <p:grpSpPr>
          <a:xfrm>
            <a:off x="4355976" y="3478988"/>
            <a:ext cx="704394" cy="532922"/>
            <a:chOff x="9827" y="5489"/>
            <a:chExt cx="1478" cy="1119"/>
          </a:xfrm>
        </p:grpSpPr>
        <p:sp>
          <p:nvSpPr>
            <p:cNvPr id="23" name="文本框 22">
              <a:extLst>
                <a:ext uri="{FF2B5EF4-FFF2-40B4-BE49-F238E27FC236}">
                  <a16:creationId xmlns="" xmlns:a16="http://schemas.microsoft.com/office/drawing/2014/main" id="{77E6B527-9D14-41F1-A900-2DCA89DC2265}"/>
                </a:ext>
              </a:extLst>
            </p:cNvPr>
            <p:cNvSpPr txBox="1"/>
            <p:nvPr/>
          </p:nvSpPr>
          <p:spPr>
            <a:xfrm>
              <a:off x="9827"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04</a:t>
              </a:r>
            </a:p>
          </p:txBody>
        </p:sp>
        <p:sp>
          <p:nvSpPr>
            <p:cNvPr id="24" name="流程图: 合并 23">
              <a:extLst>
                <a:ext uri="{FF2B5EF4-FFF2-40B4-BE49-F238E27FC236}">
                  <a16:creationId xmlns="" xmlns:a16="http://schemas.microsoft.com/office/drawing/2014/main" id="{0FA8AACC-20C1-4EDE-A9B1-8C029806702C}"/>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5" name="直接连接符 24">
              <a:extLst>
                <a:ext uri="{FF2B5EF4-FFF2-40B4-BE49-F238E27FC236}">
                  <a16:creationId xmlns="" xmlns:a16="http://schemas.microsoft.com/office/drawing/2014/main" id="{09895A68-15B4-4078-9C5D-8816B98B0187}"/>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26" name="文本占位符 31">
            <a:extLst>
              <a:ext uri="{FF2B5EF4-FFF2-40B4-BE49-F238E27FC236}">
                <a16:creationId xmlns="" xmlns:a16="http://schemas.microsoft.com/office/drawing/2014/main" id="{FDE4AA09-0E54-4CF6-B571-CE70554A5927}"/>
              </a:ext>
            </a:extLst>
          </p:cNvPr>
          <p:cNvSpPr>
            <a:spLocks noGrp="1"/>
          </p:cNvSpPr>
          <p:nvPr>
            <p:ph type="body" sz="quarter" idx="13"/>
          </p:nvPr>
        </p:nvSpPr>
        <p:spPr>
          <a:xfrm>
            <a:off x="5107726" y="360701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69209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heckerboard(across)">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章节目录1">
    <p:spTree>
      <p:nvGrpSpPr>
        <p:cNvPr id="1" name=""/>
        <p:cNvGrpSpPr/>
        <p:nvPr/>
      </p:nvGrpSpPr>
      <p:grpSpPr>
        <a:xfrm>
          <a:off x="0" y="0"/>
          <a:ext cx="0" cy="0"/>
          <a:chOff x="0" y="0"/>
          <a:chExt cx="0" cy="0"/>
        </a:xfrm>
      </p:grpSpPr>
      <p:grpSp>
        <p:nvGrpSpPr>
          <p:cNvPr id="6" name="组合 5"/>
          <p:cNvGrpSpPr/>
          <p:nvPr/>
        </p:nvGrpSpPr>
        <p:grpSpPr>
          <a:xfrm>
            <a:off x="4448423" y="633196"/>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374273"/>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21910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2594" y="723860"/>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529258"/>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62594" y="233465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301446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817426"/>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2594" y="31400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62594" y="39454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5" name="矩形 44"/>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章节目录1">
    <p:spTree>
      <p:nvGrpSpPr>
        <p:cNvPr id="1" name=""/>
        <p:cNvGrpSpPr/>
        <p:nvPr/>
      </p:nvGrpSpPr>
      <p:grpSpPr>
        <a:xfrm>
          <a:off x="0" y="0"/>
          <a:ext cx="0" cy="0"/>
          <a:chOff x="0" y="0"/>
          <a:chExt cx="0" cy="0"/>
        </a:xfrm>
      </p:grpSpPr>
      <p:grpSp>
        <p:nvGrpSpPr>
          <p:cNvPr id="6" name="组合 5"/>
          <p:cNvGrpSpPr/>
          <p:nvPr/>
        </p:nvGrpSpPr>
        <p:grpSpPr>
          <a:xfrm>
            <a:off x="4448423" y="67414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21049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8498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76480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38005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97786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46854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12137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62429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24940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75145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77077" y="387948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章节目录1">
    <p:spTree>
      <p:nvGrpSpPr>
        <p:cNvPr id="1" name=""/>
        <p:cNvGrpSpPr/>
        <p:nvPr/>
      </p:nvGrpSpPr>
      <p:grpSpPr>
        <a:xfrm>
          <a:off x="0" y="0"/>
          <a:ext cx="0" cy="0"/>
          <a:chOff x="0" y="0"/>
          <a:chExt cx="0" cy="0"/>
        </a:xfrm>
      </p:grpSpPr>
      <p:grpSp>
        <p:nvGrpSpPr>
          <p:cNvPr id="6" name="组合 5"/>
          <p:cNvGrpSpPr/>
          <p:nvPr/>
        </p:nvGrpSpPr>
        <p:grpSpPr>
          <a:xfrm>
            <a:off x="4448423" y="42925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96560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60495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51991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13516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73297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22365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287648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37940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00451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50656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59919" y="363459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dirty="0"/>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grpSp>
        <p:nvGrpSpPr>
          <p:cNvPr id="50" name="组合 49">
            <a:extLst>
              <a:ext uri="{FF2B5EF4-FFF2-40B4-BE49-F238E27FC236}">
                <a16:creationId xmlns="" xmlns:a16="http://schemas.microsoft.com/office/drawing/2014/main" id="{5D1B618F-8F37-4E0E-9141-5B1074F1BBB7}"/>
              </a:ext>
            </a:extLst>
          </p:cNvPr>
          <p:cNvGrpSpPr/>
          <p:nvPr userDrawn="1"/>
        </p:nvGrpSpPr>
        <p:grpSpPr>
          <a:xfrm>
            <a:off x="4480820" y="4127060"/>
            <a:ext cx="739252" cy="532922"/>
            <a:chOff x="9885" y="5489"/>
            <a:chExt cx="1420" cy="1119"/>
          </a:xfrm>
        </p:grpSpPr>
        <p:sp>
          <p:nvSpPr>
            <p:cNvPr id="51" name="文本框 22">
              <a:extLst>
                <a:ext uri="{FF2B5EF4-FFF2-40B4-BE49-F238E27FC236}">
                  <a16:creationId xmlns="" xmlns:a16="http://schemas.microsoft.com/office/drawing/2014/main" id="{F2399587-2D41-4FAB-B1C5-2383C468F8C9}"/>
                </a:ext>
              </a:extLst>
            </p:cNvPr>
            <p:cNvSpPr txBox="1"/>
            <p:nvPr/>
          </p:nvSpPr>
          <p:spPr>
            <a:xfrm>
              <a:off x="9885"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07</a:t>
              </a:r>
            </a:p>
          </p:txBody>
        </p:sp>
        <p:sp>
          <p:nvSpPr>
            <p:cNvPr id="52" name="流程图: 合并 51">
              <a:extLst>
                <a:ext uri="{FF2B5EF4-FFF2-40B4-BE49-F238E27FC236}">
                  <a16:creationId xmlns="" xmlns:a16="http://schemas.microsoft.com/office/drawing/2014/main" id="{E1106402-AEAD-4854-B5AB-3AA11568AE1B}"/>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53" name="直接连接符 52">
              <a:extLst>
                <a:ext uri="{FF2B5EF4-FFF2-40B4-BE49-F238E27FC236}">
                  <a16:creationId xmlns="" xmlns:a16="http://schemas.microsoft.com/office/drawing/2014/main" id="{EFE25AEF-DBA0-4550-BC87-ADAB4BA20C0D}"/>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54" name="文本占位符 31">
            <a:extLst>
              <a:ext uri="{FF2B5EF4-FFF2-40B4-BE49-F238E27FC236}">
                <a16:creationId xmlns="" xmlns:a16="http://schemas.microsoft.com/office/drawing/2014/main" id="{E770855D-D9D6-49F3-8F21-B7E7FB892A98}"/>
              </a:ext>
            </a:extLst>
          </p:cNvPr>
          <p:cNvSpPr>
            <a:spLocks noGrp="1"/>
          </p:cNvSpPr>
          <p:nvPr>
            <p:ph type="body" sz="quarter" idx="16"/>
          </p:nvPr>
        </p:nvSpPr>
        <p:spPr>
          <a:xfrm>
            <a:off x="5159919" y="4255087"/>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49737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par>
                          <p:cTn id="46" fill="hold">
                            <p:stCondLst>
                              <p:cond delay="3000"/>
                            </p:stCondLst>
                            <p:childTnLst>
                              <p:par>
                                <p:cTn id="47" presetID="5" presetClass="entr" presetSubtype="1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checkerboard(across)">
                                      <p:cBhvr>
                                        <p:cTn id="49" dur="500"/>
                                        <p:tgtEl>
                                          <p:spTgt spid="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xEl>
                                              <p:pRg st="0" end="0"/>
                                            </p:txEl>
                                          </p:spTgt>
                                        </p:tgtEl>
                                        <p:attrNameLst>
                                          <p:attrName>style.visibility</p:attrName>
                                        </p:attrNameLst>
                                      </p:cBhvr>
                                      <p:to>
                                        <p:strVal val="visible"/>
                                      </p:to>
                                    </p:set>
                                    <p:animEffect transition="in" filter="fade">
                                      <p:cBhvr>
                                        <p:cTn id="52"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273847"/>
            <a:ext cx="7886700" cy="994172"/>
          </a:xfrm>
          <a:prstGeom prst="rect">
            <a:avLst/>
          </a:prstGeom>
          <a:noFill/>
          <a:ln w="9525">
            <a:noFill/>
          </a:ln>
        </p:spPr>
        <p:txBody>
          <a:bodyPr vert="horz" lIns="68580" tIns="34290" rIns="68580" bIns="34290" anchor="ctr"/>
          <a:lstStyle/>
          <a:p>
            <a:pPr lvl="0"/>
            <a:r>
              <a:rPr lang="zh-CN" altLang="en-US"/>
              <a:t>单击此处编辑母版标题样式</a:t>
            </a:r>
          </a:p>
        </p:txBody>
      </p:sp>
      <p:sp>
        <p:nvSpPr>
          <p:cNvPr id="1027" name="文本占位符 2"/>
          <p:cNvSpPr>
            <a:spLocks noGrp="1"/>
          </p:cNvSpPr>
          <p:nvPr>
            <p:ph type="body"/>
          </p:nvPr>
        </p:nvSpPr>
        <p:spPr>
          <a:xfrm>
            <a:off x="628650" y="1369219"/>
            <a:ext cx="7886700" cy="3263504"/>
          </a:xfrm>
          <a:prstGeom prst="rect">
            <a:avLst/>
          </a:prstGeom>
          <a:noFill/>
          <a:ln w="9525">
            <a:noFill/>
          </a:ln>
        </p:spPr>
        <p:txBody>
          <a:bodyPr vert="horz" lIns="68580" tIns="34290" rIns="68580" bIns="34290" anchor="t"/>
          <a:lstStyle/>
          <a:p>
            <a:pPr lvl="0" indent="-171450"/>
            <a:r>
              <a:rPr lang="zh-CN" altLang="en-US"/>
              <a:t>单击此处编辑母版文本样式</a:t>
            </a:r>
          </a:p>
          <a:p>
            <a:pPr lvl="1" indent="-17145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4" name="日期占位符 3"/>
          <p:cNvSpPr>
            <a:spLocks noGrp="1"/>
          </p:cNvSpPr>
          <p:nvPr>
            <p:ph type="dt" sz="half" idx="2"/>
          </p:nvPr>
        </p:nvSpPr>
        <p:spPr>
          <a:xfrm>
            <a:off x="628650" y="4767266"/>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fontAlgn="auto"/>
            <a:fld id="{0C112D2C-E02A-4D7A-B047-EE038A30D4CA}"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3"/>
          </p:nvPr>
        </p:nvSpPr>
        <p:spPr>
          <a:xfrm>
            <a:off x="3028950" y="4767266"/>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6457950" y="4767266"/>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82" r:id="rId4"/>
    <p:sldLayoutId id="2147483667" r:id="rId5"/>
    <p:sldLayoutId id="2147483679" r:id="rId6"/>
    <p:sldLayoutId id="2147483668" r:id="rId7"/>
    <p:sldLayoutId id="2147483669" r:id="rId8"/>
    <p:sldLayoutId id="2147483680" r:id="rId9"/>
    <p:sldLayoutId id="2147483670" r:id="rId10"/>
    <p:sldLayoutId id="2147483671" r:id="rId11"/>
    <p:sldLayoutId id="2147483672" r:id="rId12"/>
    <p:sldLayoutId id="2147483673" r:id="rId13"/>
    <p:sldLayoutId id="2147483674" r:id="rId14"/>
    <p:sldLayoutId id="2147483675" r:id="rId15"/>
    <p:sldLayoutId id="2147483676" r:id="rId16"/>
    <p:sldLayoutId id="2147483681" r:id="rId17"/>
  </p:sldLayoutIdLst>
  <p:transition>
    <p:cover dir="r"/>
  </p:transition>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p:txBody>
          <a:bodyPr/>
          <a:lstStyle/>
          <a:p>
            <a:pPr marL="0" indent="0" algn="ctr">
              <a:buNone/>
            </a:pPr>
            <a:r>
              <a:rPr lang="zh-CN" altLang="en-US" dirty="0"/>
              <a:t>栈和队列</a:t>
            </a:r>
          </a:p>
        </p:txBody>
      </p:sp>
      <p:sp>
        <p:nvSpPr>
          <p:cNvPr id="5" name="文本占位符 4"/>
          <p:cNvSpPr>
            <a:spLocks noGrp="1"/>
          </p:cNvSpPr>
          <p:nvPr>
            <p:ph type="body" sz="quarter" idx="13"/>
          </p:nvPr>
        </p:nvSpPr>
        <p:spPr/>
        <p:txBody>
          <a:bodyPr/>
          <a:lstStyle/>
          <a:p>
            <a:r>
              <a:rPr lang="en-US" altLang="zh-CN" dirty="0"/>
              <a:t>3</a:t>
            </a:r>
            <a:endParaRPr lang="zh-CN" altLang="en-US" dirty="0"/>
          </a:p>
        </p:txBody>
      </p:sp>
    </p:spTree>
    <p:extLst>
      <p:ext uri="{BB962C8B-B14F-4D97-AF65-F5344CB8AC3E}">
        <p14:creationId xmlns:p14="http://schemas.microsoft.com/office/powerpoint/2010/main" val="77995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初始化建立空栈</a:t>
            </a:r>
          </a:p>
        </p:txBody>
      </p:sp>
      <p:sp>
        <p:nvSpPr>
          <p:cNvPr id="3" name="内容占位符 2"/>
          <p:cNvSpPr>
            <a:spLocks noGrp="1"/>
          </p:cNvSpPr>
          <p:nvPr>
            <p:ph sz="quarter" idx="11"/>
          </p:nvPr>
        </p:nvSpPr>
        <p:spPr/>
        <p:txBody>
          <a:bodyPr/>
          <a:lstStyle/>
          <a:p>
            <a:pPr marL="0" indent="0" eaLnBrk="0" fontAlgn="base" hangingPunct="0">
              <a:spcBef>
                <a:spcPct val="0"/>
              </a:spcBef>
              <a:spcAft>
                <a:spcPct val="0"/>
              </a:spcAft>
              <a:buFont typeface="Monotype Sorts" pitchFamily="2" charset="2"/>
              <a:buNone/>
            </a:pP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SqStack</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SqStack</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p>
          <a:p>
            <a:pPr marL="0" indent="0" eaLnBrk="0" fontAlgn="base" hangingPunct="0">
              <a:spcBef>
                <a:spcPct val="0"/>
              </a:spcBef>
              <a:spcAft>
                <a:spcPct val="0"/>
              </a:spcAft>
              <a:buFont typeface="Monotype Sorts" pitchFamily="2" charset="2"/>
              <a:buNone/>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base=top=new </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InitStackSize</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p>
          <a:p>
            <a:pPr marL="0" indent="0" eaLnBrk="0" fontAlgn="base" hangingPunct="0">
              <a:spcBef>
                <a:spcPct val="0"/>
              </a:spcBef>
              <a:spcAft>
                <a:spcPct val="0"/>
              </a:spcAft>
              <a:buFont typeface="Monotype Sorts" pitchFamily="2" charset="2"/>
              <a:buNone/>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stacksize</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initstacksize</a:t>
            </a: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p>
          <a:p>
            <a:pPr marL="0" indent="0" eaLnBrk="0" fontAlgn="base" hangingPunct="0">
              <a:spcBef>
                <a:spcPct val="0"/>
              </a:spcBef>
              <a:spcAft>
                <a:spcPct val="0"/>
              </a:spcAft>
              <a:buFont typeface="Monotype Sorts" pitchFamily="2" charset="2"/>
              <a:buNone/>
            </a:pPr>
            <a:r>
              <a:rPr lang="en-US"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p>
          <a:p>
            <a:pPr marL="0" indent="0">
              <a:buNone/>
            </a:pPr>
            <a:endParaRPr lang="zh-CN" altLang="en-US" dirty="0"/>
          </a:p>
        </p:txBody>
      </p:sp>
    </p:spTree>
    <p:extLst>
      <p:ext uri="{BB962C8B-B14F-4D97-AF65-F5344CB8AC3E}">
        <p14:creationId xmlns:p14="http://schemas.microsoft.com/office/powerpoint/2010/main" val="9363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入栈操作</a:t>
            </a:r>
          </a:p>
        </p:txBody>
      </p:sp>
      <p:sp>
        <p:nvSpPr>
          <p:cNvPr id="3" name="内容占位符 2"/>
          <p:cNvSpPr>
            <a:spLocks noGrp="1"/>
          </p:cNvSpPr>
          <p:nvPr>
            <p:ph sz="quarter" idx="11"/>
          </p:nvPr>
        </p:nvSpPr>
        <p:spPr/>
        <p:txBody>
          <a:bodyPr/>
          <a:lstStyle/>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SqStack</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::Push(</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if(top-base==</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stacksize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栈满，分配空间</a:t>
            </a: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*base1=</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newSElemType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stacksize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StackIncrement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for(</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=0;i&lt;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stacksize;i</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转移元素</a:t>
            </a: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base1[</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]=base[</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delete []base;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释放空间</a:t>
            </a: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base=base1;</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top=</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base+stacksize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stacksize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StackIncrement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 </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*top++=e;                          //</a:t>
            </a:r>
            <a:r>
              <a:rPr lang="zh-CN" altLang="en-US"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插入</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endParaRPr lang="zh-CN" altLang="en-US" sz="1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981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退栈操作</a:t>
            </a:r>
          </a:p>
        </p:txBody>
      </p:sp>
      <p:sp>
        <p:nvSpPr>
          <p:cNvPr id="3" name="内容占位符 2"/>
          <p:cNvSpPr>
            <a:spLocks noGrp="1"/>
          </p:cNvSpPr>
          <p:nvPr>
            <p:ph sz="quarter" idx="11"/>
          </p:nvPr>
        </p:nvSpPr>
        <p:spPr/>
        <p:txBody>
          <a:bodyPr/>
          <a:lstStyle/>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SqStack</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::Pop(</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&amp;e){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if(top==base) return;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栈空，删除操作非法</a:t>
            </a: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e=*--top;</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3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137158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栈判空操作</a:t>
            </a:r>
          </a:p>
        </p:txBody>
      </p:sp>
      <p:sp>
        <p:nvSpPr>
          <p:cNvPr id="3" name="内容占位符 2"/>
          <p:cNvSpPr>
            <a:spLocks noGrp="1"/>
          </p:cNvSpPr>
          <p:nvPr>
            <p:ph sz="quarter" idx="11"/>
          </p:nvPr>
        </p:nvSpPr>
        <p:spPr/>
        <p:txBody>
          <a:bodyPr/>
          <a:lstStyle/>
          <a:p>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SqStack</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EmptyStack</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if(top==base) return 1;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栈空，返回</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1</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else return 0;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栈非空返回</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0</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217373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15566"/>
                <a:ext cx="8928992" cy="3507876"/>
              </a:xfrm>
            </p:spPr>
            <p:txBody>
              <a:bodyPr/>
              <a:lstStyle/>
              <a:p>
                <a:pPr marL="0" indent="0" algn="just">
                  <a:lnSpc>
                    <a:spcPts val="2000"/>
                  </a:lnSpc>
                  <a:spcBef>
                    <a:spcPts val="0"/>
                  </a:spcBef>
                  <a:buNone/>
                </a:pP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例</a:t>
                </a:r>
                <a:r>
                  <a:rPr lang="zh-CN" altLang="en-US" sz="1800" dirty="0">
                    <a:solidFill>
                      <a:srgbClr val="C00000"/>
                    </a:solidFill>
                    <a:latin typeface="隶书" panose="02010509060101010101" pitchFamily="49" charset="-122"/>
                    <a:ea typeface="隶书" panose="02010509060101010101" pitchFamily="49" charset="-122"/>
                  </a:rPr>
                  <a:t>：</a:t>
                </a:r>
                <a:r>
                  <a:rPr lang="zh-CN" altLang="zh-CN" sz="1800" dirty="0">
                    <a:solidFill>
                      <a:srgbClr val="C00000"/>
                    </a:solidFill>
                    <a:latin typeface="隶书" panose="02010509060101010101" pitchFamily="49" charset="-122"/>
                    <a:ea typeface="隶书" panose="02010509060101010101" pitchFamily="49" charset="-122"/>
                  </a:rPr>
                  <a:t>利用顺序栈的类定义设计一个实现十进制转换成其他进制的算法。</a:t>
                </a:r>
              </a:p>
              <a:p>
                <a:pPr marL="0" indent="0" algn="just">
                  <a:lnSpc>
                    <a:spcPts val="20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在进行数值计算时，常会遇到十进制整数</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转换成</a:t>
                </a:r>
                <a14:m>
                  <m:oMath xmlns:m="http://schemas.openxmlformats.org/officeDocument/2006/math">
                    <m:r>
                      <m:rPr>
                        <m:sty m:val="p"/>
                      </m:rPr>
                      <a:rPr lang="en-US" altLang="zh-CN" sz="1800">
                        <a:latin typeface="Cambria Math" panose="02040503050406030204" pitchFamily="18" charset="0"/>
                      </a:rPr>
                      <m:t>d</m:t>
                    </m:r>
                  </m:oMath>
                </a14:m>
                <a:r>
                  <a:rPr lang="zh-CN" altLang="zh-CN" sz="1800" dirty="0">
                    <a:latin typeface="隶书" panose="02010509060101010101" pitchFamily="49" charset="-122"/>
                    <a:ea typeface="隶书" panose="02010509060101010101" pitchFamily="49" charset="-122"/>
                  </a:rPr>
                  <a:t>进制数（如二进制、八进制、十六进制等）的情况，一般进制转换基于下列原理：</a:t>
                </a:r>
              </a:p>
              <a:p>
                <a:pPr marL="0" indent="0" algn="just">
                  <a:lnSpc>
                    <a:spcPts val="20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1800" smtClean="0">
                          <a:solidFill>
                            <a:srgbClr val="C00000"/>
                          </a:solidFill>
                          <a:latin typeface="Cambria Math" panose="02040503050406030204" pitchFamily="18" charset="0"/>
                        </a:rPr>
                        <m:t>N</m:t>
                      </m:r>
                      <m:r>
                        <a:rPr lang="en-US" altLang="zh-CN" sz="1800" smtClean="0">
                          <a:solidFill>
                            <a:srgbClr val="C00000"/>
                          </a:solidFill>
                          <a:latin typeface="Cambria Math" panose="02040503050406030204" pitchFamily="18" charset="0"/>
                        </a:rPr>
                        <m:t>=(</m:t>
                      </m:r>
                      <m:r>
                        <m:rPr>
                          <m:sty m:val="p"/>
                        </m:rPr>
                        <a:rPr lang="en-US" altLang="zh-CN" sz="1800" smtClean="0">
                          <a:solidFill>
                            <a:srgbClr val="C00000"/>
                          </a:solidFill>
                          <a:latin typeface="Cambria Math" panose="02040503050406030204" pitchFamily="18" charset="0"/>
                        </a:rPr>
                        <m:t>N</m:t>
                      </m:r>
                      <m:r>
                        <a:rPr lang="en-US" altLang="zh-CN" sz="1800" smtClean="0">
                          <a:solidFill>
                            <a:srgbClr val="C00000"/>
                          </a:solidFill>
                          <a:latin typeface="Cambria Math" panose="02040503050406030204" pitchFamily="18" charset="0"/>
                        </a:rPr>
                        <m:t>/</m:t>
                      </m:r>
                      <m:r>
                        <m:rPr>
                          <m:sty m:val="p"/>
                        </m:rPr>
                        <a:rPr lang="en-US" altLang="zh-CN" sz="1800" smtClean="0">
                          <a:solidFill>
                            <a:srgbClr val="C00000"/>
                          </a:solidFill>
                          <a:latin typeface="Cambria Math" panose="02040503050406030204" pitchFamily="18" charset="0"/>
                        </a:rPr>
                        <m:t>d</m:t>
                      </m:r>
                      <m:r>
                        <a:rPr lang="en-US" altLang="zh-CN" sz="1800" smtClean="0">
                          <a:solidFill>
                            <a:srgbClr val="C00000"/>
                          </a:solidFill>
                          <a:latin typeface="Cambria Math" panose="02040503050406030204" pitchFamily="18" charset="0"/>
                        </a:rPr>
                        <m:t>)</m:t>
                      </m:r>
                      <m:r>
                        <a:rPr lang="en-US" altLang="zh-CN" sz="1800" i="1">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d</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N</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d</m:t>
                      </m:r>
                    </m:oMath>
                  </m:oMathPara>
                </a14:m>
                <a:endParaRPr lang="zh-CN" altLang="zh-CN" sz="1800" dirty="0">
                  <a:solidFill>
                    <a:srgbClr val="C00000"/>
                  </a:solidFill>
                  <a:latin typeface="隶书" panose="02010509060101010101" pitchFamily="49" charset="-122"/>
                  <a:ea typeface="隶书" panose="02010509060101010101" pitchFamily="49" charset="-122"/>
                </a:endParaRPr>
              </a:p>
              <a:p>
                <a:pPr marL="0" indent="0" algn="just">
                  <a:lnSpc>
                    <a:spcPts val="20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例如，</a:t>
                </a:r>
                <a14:m>
                  <m:oMath xmlns:m="http://schemas.openxmlformats.org/officeDocument/2006/math">
                    <m:r>
                      <a:rPr lang="en-US" altLang="zh-CN" sz="1800">
                        <a:latin typeface="Cambria Math" panose="02040503050406030204" pitchFamily="18" charset="0"/>
                      </a:rPr>
                      <m:t>(2020</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m:t>
                        </m:r>
                      </m:e>
                      <m:sub>
                        <m:r>
                          <a:rPr lang="en-US" altLang="zh-CN" sz="1800" i="1">
                            <a:latin typeface="Cambria Math" panose="02040503050406030204" pitchFamily="18" charset="0"/>
                          </a:rPr>
                          <m:t>10</m:t>
                        </m:r>
                      </m:sub>
                    </m:sSub>
                    <m:r>
                      <a:rPr lang="en-US" altLang="zh-CN" sz="1800" i="1">
                        <a:latin typeface="Cambria Math" panose="02040503050406030204" pitchFamily="18" charset="0"/>
                      </a:rPr>
                      <m:t>=(3744</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m:t>
                        </m:r>
                      </m:e>
                      <m:sub>
                        <m:r>
                          <a:rPr lang="en-US" altLang="zh-CN" sz="1800" i="1">
                            <a:latin typeface="Cambria Math" panose="02040503050406030204" pitchFamily="18" charset="0"/>
                          </a:rPr>
                          <m:t>8</m:t>
                        </m:r>
                      </m:sub>
                    </m:sSub>
                  </m:oMath>
                </a14:m>
                <a:r>
                  <a:rPr lang="zh-CN" altLang="zh-CN" sz="1800" dirty="0">
                    <a:latin typeface="隶书" panose="02010509060101010101" pitchFamily="49" charset="-122"/>
                    <a:ea typeface="隶书" panose="02010509060101010101" pitchFamily="49" charset="-122"/>
                  </a:rPr>
                  <a:t>，其运算过程如下：</a:t>
                </a:r>
              </a:p>
              <a:p>
                <a:pPr marL="0" indent="0" algn="just">
                  <a:lnSpc>
                    <a:spcPts val="2000"/>
                  </a:lnSpc>
                  <a:spcBef>
                    <a:spcPts val="0"/>
                  </a:spcBef>
                  <a:buNone/>
                </a:pPr>
                <a14:m>
                  <m:oMathPara xmlns:m="http://schemas.openxmlformats.org/officeDocument/2006/math">
                    <m:oMathParaPr>
                      <m:jc m:val="centerGroup"/>
                    </m:oMathParaPr>
                    <m:oMath xmlns:m="http://schemas.openxmlformats.org/officeDocument/2006/math">
                      <m:r>
                        <a:rPr lang="en-US" altLang="zh-CN" sz="1800" i="1" smtClean="0">
                          <a:solidFill>
                            <a:srgbClr val="002060"/>
                          </a:solidFill>
                          <a:latin typeface="Cambria Math" panose="02040503050406030204" pitchFamily="18" charset="0"/>
                        </a:rPr>
                        <m:t>  </m:t>
                      </m:r>
                      <m:r>
                        <m:rPr>
                          <m:sty m:val="p"/>
                        </m:rPr>
                        <a:rPr lang="en-US" altLang="zh-CN" sz="1800">
                          <a:solidFill>
                            <a:srgbClr val="002060"/>
                          </a:solidFill>
                          <a:latin typeface="Cambria Math" panose="02040503050406030204" pitchFamily="18" charset="0"/>
                        </a:rPr>
                        <m:t>N</m:t>
                      </m:r>
                      <m:r>
                        <a:rPr lang="en-US" altLang="zh-CN" sz="1800">
                          <a:solidFill>
                            <a:srgbClr val="002060"/>
                          </a:solidFill>
                          <a:latin typeface="Cambria Math" panose="02040503050406030204" pitchFamily="18" charset="0"/>
                        </a:rPr>
                        <m:t>           </m:t>
                      </m:r>
                      <m:r>
                        <m:rPr>
                          <m:sty m:val="p"/>
                        </m:rPr>
                        <a:rPr lang="en-US" altLang="zh-CN" sz="1800">
                          <a:solidFill>
                            <a:srgbClr val="002060"/>
                          </a:solidFill>
                          <a:latin typeface="Cambria Math" panose="02040503050406030204" pitchFamily="18" charset="0"/>
                        </a:rPr>
                        <m:t>N</m:t>
                      </m:r>
                      <m:r>
                        <a:rPr lang="en-US" altLang="zh-CN" sz="1800">
                          <a:solidFill>
                            <a:srgbClr val="002060"/>
                          </a:solidFill>
                          <a:latin typeface="Cambria Math" panose="02040503050406030204" pitchFamily="18" charset="0"/>
                        </a:rPr>
                        <m:t>/8           </m:t>
                      </m:r>
                      <m:r>
                        <m:rPr>
                          <m:sty m:val="p"/>
                        </m:rPr>
                        <a:rPr lang="en-US" altLang="zh-CN" sz="1800">
                          <a:solidFill>
                            <a:srgbClr val="002060"/>
                          </a:solidFill>
                          <a:latin typeface="Cambria Math" panose="02040503050406030204" pitchFamily="18" charset="0"/>
                        </a:rPr>
                        <m:t>N</m:t>
                      </m:r>
                      <m:r>
                        <a:rPr lang="en-US" altLang="zh-CN" sz="1800">
                          <a:solidFill>
                            <a:srgbClr val="002060"/>
                          </a:solidFill>
                          <a:latin typeface="Cambria Math" panose="02040503050406030204" pitchFamily="18" charset="0"/>
                        </a:rPr>
                        <m:t>%8</m:t>
                      </m:r>
                    </m:oMath>
                  </m:oMathPara>
                </a14:m>
                <a:endParaRPr lang="zh-CN" altLang="zh-CN" sz="1800" dirty="0">
                  <a:solidFill>
                    <a:srgbClr val="002060"/>
                  </a:solidFill>
                  <a:latin typeface="隶书" panose="02010509060101010101" pitchFamily="49" charset="-122"/>
                  <a:ea typeface="隶书" panose="02010509060101010101" pitchFamily="49" charset="-122"/>
                </a:endParaRPr>
              </a:p>
              <a:p>
                <a:pPr marL="0" indent="0" algn="just">
                  <a:lnSpc>
                    <a:spcPts val="2000"/>
                  </a:lnSpc>
                  <a:spcBef>
                    <a:spcPts val="0"/>
                  </a:spcBef>
                  <a:buNone/>
                </a:pPr>
                <a14:m>
                  <m:oMathPara xmlns:m="http://schemas.openxmlformats.org/officeDocument/2006/math">
                    <m:oMathParaPr>
                      <m:jc m:val="centerGroup"/>
                    </m:oMathParaPr>
                    <m:oMath xmlns:m="http://schemas.openxmlformats.org/officeDocument/2006/math">
                      <m:r>
                        <a:rPr lang="en-US" altLang="zh-CN" sz="1800">
                          <a:solidFill>
                            <a:srgbClr val="002060"/>
                          </a:solidFill>
                          <a:latin typeface="Cambria Math" panose="02040503050406030204" pitchFamily="18" charset="0"/>
                        </a:rPr>
                        <m:t>2020        252                4   </m:t>
                      </m:r>
                    </m:oMath>
                  </m:oMathPara>
                </a14:m>
                <a:endParaRPr lang="zh-CN" altLang="zh-CN" sz="1800" dirty="0">
                  <a:solidFill>
                    <a:srgbClr val="002060"/>
                  </a:solidFill>
                  <a:latin typeface="隶书" panose="02010509060101010101" pitchFamily="49" charset="-122"/>
                  <a:ea typeface="隶书" panose="02010509060101010101" pitchFamily="49" charset="-122"/>
                </a:endParaRPr>
              </a:p>
              <a:p>
                <a:pPr marL="0" indent="0" algn="just">
                  <a:lnSpc>
                    <a:spcPts val="2000"/>
                  </a:lnSpc>
                  <a:spcBef>
                    <a:spcPts val="0"/>
                  </a:spcBef>
                  <a:buNone/>
                </a:pPr>
                <a14:m>
                  <m:oMathPara xmlns:m="http://schemas.openxmlformats.org/officeDocument/2006/math">
                    <m:oMathParaPr>
                      <m:jc m:val="centerGroup"/>
                    </m:oMathParaPr>
                    <m:oMath xmlns:m="http://schemas.openxmlformats.org/officeDocument/2006/math">
                      <m:r>
                        <a:rPr lang="en-US" altLang="zh-CN" sz="1800">
                          <a:solidFill>
                            <a:srgbClr val="002060"/>
                          </a:solidFill>
                          <a:latin typeface="Cambria Math" panose="02040503050406030204" pitchFamily="18" charset="0"/>
                        </a:rPr>
                        <m:t>        252           31                4          </m:t>
                      </m:r>
                    </m:oMath>
                  </m:oMathPara>
                </a14:m>
                <a:endParaRPr lang="zh-CN" altLang="zh-CN" sz="1800" dirty="0">
                  <a:solidFill>
                    <a:srgbClr val="002060"/>
                  </a:solidFill>
                  <a:latin typeface="隶书" panose="02010509060101010101" pitchFamily="49" charset="-122"/>
                  <a:ea typeface="隶书" panose="02010509060101010101" pitchFamily="49" charset="-122"/>
                </a:endParaRPr>
              </a:p>
              <a:p>
                <a:pPr marL="0" indent="0" algn="just">
                  <a:lnSpc>
                    <a:spcPts val="2000"/>
                  </a:lnSpc>
                  <a:spcBef>
                    <a:spcPts val="0"/>
                  </a:spcBef>
                  <a:buNone/>
                </a:pPr>
                <a14:m>
                  <m:oMathPara xmlns:m="http://schemas.openxmlformats.org/officeDocument/2006/math">
                    <m:oMathParaPr>
                      <m:jc m:val="centerGroup"/>
                    </m:oMathParaPr>
                    <m:oMath xmlns:m="http://schemas.openxmlformats.org/officeDocument/2006/math">
                      <m:r>
                        <a:rPr lang="en-US" altLang="zh-CN" sz="1800">
                          <a:solidFill>
                            <a:srgbClr val="002060"/>
                          </a:solidFill>
                          <a:latin typeface="Cambria Math" panose="02040503050406030204" pitchFamily="18" charset="0"/>
                        </a:rPr>
                        <m:t>      31              3                7     </m:t>
                      </m:r>
                    </m:oMath>
                  </m:oMathPara>
                </a14:m>
                <a:endParaRPr lang="zh-CN" altLang="zh-CN" sz="1800" dirty="0">
                  <a:solidFill>
                    <a:srgbClr val="002060"/>
                  </a:solidFill>
                  <a:latin typeface="隶书" panose="02010509060101010101" pitchFamily="49" charset="-122"/>
                  <a:ea typeface="隶书" panose="02010509060101010101" pitchFamily="49" charset="-122"/>
                </a:endParaRPr>
              </a:p>
              <a:p>
                <a:pPr marL="0" indent="0" algn="just">
                  <a:lnSpc>
                    <a:spcPts val="2000"/>
                  </a:lnSpc>
                  <a:spcBef>
                    <a:spcPts val="0"/>
                  </a:spcBef>
                  <a:buNone/>
                </a:pPr>
                <a14:m>
                  <m:oMathPara xmlns:m="http://schemas.openxmlformats.org/officeDocument/2006/math">
                    <m:oMathParaPr>
                      <m:jc m:val="centerGroup"/>
                    </m:oMathParaPr>
                    <m:oMath xmlns:m="http://schemas.openxmlformats.org/officeDocument/2006/math">
                      <m:r>
                        <a:rPr lang="en-US" altLang="zh-CN" sz="1800">
                          <a:solidFill>
                            <a:srgbClr val="002060"/>
                          </a:solidFill>
                          <a:latin typeface="Cambria Math" panose="02040503050406030204" pitchFamily="18" charset="0"/>
                        </a:rPr>
                        <m:t>        3              0                3    </m:t>
                      </m:r>
                    </m:oMath>
                  </m:oMathPara>
                </a14:m>
                <a:endParaRPr lang="zh-CN" altLang="zh-CN" sz="1800" dirty="0">
                  <a:solidFill>
                    <a:srgbClr val="002060"/>
                  </a:solidFill>
                  <a:latin typeface="隶书" panose="02010509060101010101" pitchFamily="49" charset="-122"/>
                  <a:ea typeface="隶书" panose="02010509060101010101" pitchFamily="49" charset="-122"/>
                </a:endParaRPr>
              </a:p>
              <a:p>
                <a:pPr marL="0" indent="0" algn="just">
                  <a:lnSpc>
                    <a:spcPts val="20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基于上述原理可知，对于一个输入的非负十进制整数，其计算得到的是从低位到高位顺序产生的八进制的各个位数，而最终所要得到输出序列是从高位到低位的数。因此，若将计算过程中产生的八进制数的各位顺序进栈，则按出栈顺序输出的就是十进制数</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对应的八进制数。</a:t>
                </a:r>
              </a:p>
              <a:p>
                <a:pPr marL="0" indent="0">
                  <a:lnSpc>
                    <a:spcPts val="2300"/>
                  </a:lnSpc>
                  <a:spcBef>
                    <a:spcPts val="0"/>
                  </a:spcBef>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15566"/>
                <a:ext cx="8928992" cy="3507876"/>
              </a:xfrm>
              <a:blipFill rotWithShape="0">
                <a:blip r:embed="rId2"/>
                <a:stretch>
                  <a:fillRect l="-888" t="-1910" r="-3347" b="-6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237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sp>
        <p:nvSpPr>
          <p:cNvPr id="3" name="内容占位符 2"/>
          <p:cNvSpPr>
            <a:spLocks noGrp="1"/>
          </p:cNvSpPr>
          <p:nvPr>
            <p:ph sz="quarter" idx="11"/>
          </p:nvPr>
        </p:nvSpPr>
        <p:spPr>
          <a:xfrm>
            <a:off x="611560" y="915566"/>
            <a:ext cx="7137400" cy="3507876"/>
          </a:xfrm>
        </p:spPr>
        <p:txBody>
          <a:bodyPr/>
          <a:lstStyle/>
          <a:p>
            <a:pPr>
              <a:lnSpc>
                <a:spcPts val="2200"/>
              </a:lnSpc>
              <a:spcBef>
                <a:spcPts val="0"/>
              </a:spcBef>
            </a:pP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typedef</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ElemType</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定义为整型</a:t>
            </a: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void conversion(</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n){</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SqStack</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s;</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while(n){</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s.Push</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(n%8);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八进制数从低位到高位依次进栈</a:t>
            </a: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n=n/8;</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while(!s.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Stackempty</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从高位到低位依次出栈</a:t>
            </a: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s.Pop</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cout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&lt;&lt;e;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 </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25999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链栈</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640960" cy="1435618"/>
              </a:xfrm>
            </p:spPr>
            <p:txBody>
              <a:bodyPr/>
              <a:lstStyle/>
              <a:p>
                <a:pPr marL="0" indent="0" algn="just">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链栈是指利用一组地址任意的存储空间存放栈中元素的存储结构，本节采用链表来实现链栈。</a:t>
                </a:r>
                <a:r>
                  <a:rPr lang="zh-CN" altLang="en-US" sz="1800" dirty="0">
                    <a:latin typeface="隶书" panose="02010509060101010101" pitchFamily="49" charset="-122"/>
                    <a:ea typeface="隶书" panose="02010509060101010101" pitchFamily="49" charset="-122"/>
                  </a:rPr>
                  <a:t>下</a:t>
                </a:r>
                <a:r>
                  <a:rPr lang="zh-CN" altLang="zh-CN" sz="1800" dirty="0">
                    <a:latin typeface="隶书" panose="02010509060101010101" pitchFamily="49" charset="-122"/>
                    <a:ea typeface="隶书" panose="02010509060101010101" pitchFamily="49" charset="-122"/>
                  </a:rPr>
                  <a:t>图给出了链栈的存储结构。其中，</a:t>
                </a:r>
                <a14:m>
                  <m:oMath xmlns:m="http://schemas.openxmlformats.org/officeDocument/2006/math">
                    <m:r>
                      <a:rPr lang="en-US" altLang="zh-CN" sz="1800" i="1">
                        <a:latin typeface="Cambria Math" panose="02040503050406030204" pitchFamily="18" charset="0"/>
                      </a:rPr>
                      <m:t>𝑡𝑜𝑝</m:t>
                    </m:r>
                  </m:oMath>
                </a14:m>
                <a:r>
                  <a:rPr lang="zh-CN" altLang="zh-CN" sz="1800" dirty="0">
                    <a:latin typeface="隶书" panose="02010509060101010101" pitchFamily="49" charset="-122"/>
                    <a:ea typeface="隶书" panose="02010509060101010101" pitchFamily="49" charset="-122"/>
                  </a:rPr>
                  <a:t>指向头结点，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为栈顶元素，</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𝑛</m:t>
                        </m:r>
                      </m:sub>
                    </m:sSub>
                  </m:oMath>
                </a14:m>
                <a:r>
                  <a:rPr lang="zh-CN" altLang="zh-CN" sz="1800" dirty="0">
                    <a:latin typeface="隶书" panose="02010509060101010101" pitchFamily="49" charset="-122"/>
                    <a:ea typeface="隶书" panose="02010509060101010101" pitchFamily="49" charset="-122"/>
                  </a:rPr>
                  <a:t>为栈底元素，栈的所有操作都在单链表的表头进行。</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640960" cy="1435618"/>
              </a:xfrm>
              <a:blipFill rotWithShape="0">
                <a:blip r:embed="rId3"/>
                <a:stretch>
                  <a:fillRect l="-846" r="-846"/>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1468081423"/>
              </p:ext>
            </p:extLst>
          </p:nvPr>
        </p:nvGraphicFramePr>
        <p:xfrm>
          <a:off x="1619672" y="2427734"/>
          <a:ext cx="5400600" cy="1958618"/>
        </p:xfrm>
        <a:graphic>
          <a:graphicData uri="http://schemas.openxmlformats.org/presentationml/2006/ole">
            <mc:AlternateContent xmlns:mc="http://schemas.openxmlformats.org/markup-compatibility/2006">
              <mc:Choice xmlns:v="urn:schemas-microsoft-com:vml" Requires="v">
                <p:oleObj spid="_x0000_s3076" name="Visio" r:id="rId4" imgW="3575468" imgH="1297797" progId="Visio.Drawing.11">
                  <p:embed/>
                </p:oleObj>
              </mc:Choice>
              <mc:Fallback>
                <p:oleObj name="Visio" r:id="rId4" imgW="3575468" imgH="1297797" progId="Visio.Drawing.11">
                  <p:embed/>
                  <p:pic>
                    <p:nvPicPr>
                      <p:cNvPr id="0" name=""/>
                      <p:cNvPicPr>
                        <a:picLocks noChangeAspect="1" noChangeArrowheads="1"/>
                      </p:cNvPicPr>
                      <p:nvPr/>
                    </p:nvPicPr>
                    <p:blipFill>
                      <a:blip r:embed="rId5"/>
                      <a:srcRect/>
                      <a:stretch>
                        <a:fillRect/>
                      </a:stretch>
                    </p:blipFill>
                    <p:spPr bwMode="auto">
                      <a:xfrm>
                        <a:off x="1619672" y="2427734"/>
                        <a:ext cx="5400600" cy="1958618"/>
                      </a:xfrm>
                      <a:prstGeom prst="rect">
                        <a:avLst/>
                      </a:prstGeom>
                      <a:noFill/>
                    </p:spPr>
                  </p:pic>
                </p:oleObj>
              </mc:Fallback>
            </mc:AlternateContent>
          </a:graphicData>
        </a:graphic>
      </p:graphicFrame>
    </p:spTree>
    <p:extLst>
      <p:ext uri="{BB962C8B-B14F-4D97-AF65-F5344CB8AC3E}">
        <p14:creationId xmlns:p14="http://schemas.microsoft.com/office/powerpoint/2010/main" val="39438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链栈的类定义</a:t>
            </a:r>
          </a:p>
        </p:txBody>
      </p:sp>
      <p:sp>
        <p:nvSpPr>
          <p:cNvPr id="3" name="内容占位符 2"/>
          <p:cNvSpPr>
            <a:spLocks noGrp="1"/>
          </p:cNvSpPr>
          <p:nvPr>
            <p:ph sz="quarter" idx="11"/>
          </p:nvPr>
        </p:nvSpPr>
        <p:spPr>
          <a:xfrm>
            <a:off x="282785" y="1059582"/>
            <a:ext cx="7137400" cy="3507876"/>
          </a:xfrm>
        </p:spPr>
        <p:txBody>
          <a:bodyPr/>
          <a:lstStyle/>
          <a:p>
            <a:pPr marL="0" indent="0">
              <a:lnSpc>
                <a:spcPts val="2000"/>
              </a:lnSpc>
              <a:spcBef>
                <a:spcPts val="0"/>
              </a:spcBef>
              <a:buNone/>
            </a:pP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typedef</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struct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LinkNode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data;</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LinkNode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*next;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0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LinkNode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000"/>
              </a:lnSpc>
              <a:spcBef>
                <a:spcPts val="0"/>
              </a:spcBef>
              <a:buNone/>
            </a:pPr>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class </a:t>
            </a:r>
            <a:r>
              <a:rPr lang="en-US" altLang="zh-CN" sz="1800" dirty="0" err="1">
                <a:solidFill>
                  <a:srgbClr val="3333FF"/>
                </a:solidFill>
                <a:latin typeface="Times New Roman" panose="02020603050405020304" pitchFamily="18" charset="0"/>
                <a:ea typeface="隶书" panose="02010509060101010101" pitchFamily="49" charset="-122"/>
                <a:cs typeface="Times New Roman" panose="02020603050405020304" pitchFamily="18" charset="0"/>
              </a:rPr>
              <a:t>LinkStack</a:t>
            </a:r>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000"/>
              </a:lnSpc>
              <a:spcBef>
                <a:spcPts val="0"/>
              </a:spcBef>
              <a:buNone/>
            </a:pPr>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private:</a:t>
            </a:r>
            <a:endParaRPr lang="zh-CN" altLang="zh-CN" sz="18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000"/>
              </a:lnSpc>
              <a:spcBef>
                <a:spcPts val="0"/>
              </a:spcBef>
              <a:buNone/>
            </a:pPr>
            <a:r>
              <a:rPr lang="en-US" altLang="zh-CN" sz="18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C00000"/>
                </a:solidFill>
                <a:latin typeface="Times New Roman" panose="02020603050405020304" pitchFamily="18" charset="0"/>
                <a:ea typeface="隶书" panose="02010509060101010101" pitchFamily="49" charset="-122"/>
                <a:cs typeface="Times New Roman" panose="02020603050405020304" pitchFamily="18" charset="0"/>
              </a:rPr>
              <a:t>LinkNode</a:t>
            </a:r>
            <a:r>
              <a:rPr lang="en-US" altLang="zh-CN" sz="18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*top;                </a:t>
            </a:r>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栈顶指针即链栈的头指针</a:t>
            </a:r>
          </a:p>
          <a:p>
            <a:pPr marL="0" indent="0">
              <a:lnSpc>
                <a:spcPts val="2000"/>
              </a:lnSpc>
              <a:spcBef>
                <a:spcPts val="0"/>
              </a:spcBef>
              <a:buNone/>
            </a:pPr>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public:</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0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LinkStack</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构造函数，置空链栈</a:t>
            </a:r>
          </a:p>
          <a:p>
            <a:pPr marL="0" indent="0">
              <a:lnSpc>
                <a:spcPts val="20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LinkStack</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析构函数，释放链栈中各结点的存储空间</a:t>
            </a:r>
          </a:p>
          <a:p>
            <a:pPr marL="0" indent="0">
              <a:lnSpc>
                <a:spcPts val="20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GetTop</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获取栈顶元素</a:t>
            </a:r>
          </a:p>
          <a:p>
            <a:pPr marL="0" indent="0">
              <a:lnSpc>
                <a:spcPts val="20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void Push(</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e);         //</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将元素</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e</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入栈</a:t>
            </a:r>
          </a:p>
          <a:p>
            <a:pPr marL="0" indent="0">
              <a:lnSpc>
                <a:spcPts val="20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void Pop(</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&amp;e);        //</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将栈顶元素出栈</a:t>
            </a:r>
          </a:p>
          <a:p>
            <a:pPr marL="0" indent="0">
              <a:lnSpc>
                <a:spcPts val="20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EmptyStack</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判断链栈是否为空栈</a:t>
            </a:r>
          </a:p>
          <a:p>
            <a:pPr>
              <a:lnSpc>
                <a:spcPts val="2000"/>
              </a:lnSpc>
              <a:spcBef>
                <a:spcPts val="0"/>
              </a:spcBef>
            </a:pPr>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defRPr/>
            </a:pPr>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en-US"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916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1000"/>
                                        <p:tgtEl>
                                          <p:spTgt spid="3">
                                            <p:txEl>
                                              <p:pRg st="12" end="12"/>
                                            </p:txEl>
                                          </p:spTgt>
                                        </p:tgtEl>
                                      </p:cBhvr>
                                    </p:animEffect>
                                    <p:anim calcmode="lin" valueType="num">
                                      <p:cBhvr>
                                        <p:cTn id="9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xEl>
                                              <p:pRg st="13" end="13"/>
                                            </p:txEl>
                                          </p:spTgt>
                                        </p:tgtEl>
                                        <p:attrNameLst>
                                          <p:attrName>style.visibility</p:attrName>
                                        </p:attrNameLst>
                                      </p:cBhvr>
                                      <p:to>
                                        <p:strVal val="visible"/>
                                      </p:to>
                                    </p:set>
                                    <p:animEffect transition="in" filter="fade">
                                      <p:cBhvr>
                                        <p:cTn id="98" dur="1000"/>
                                        <p:tgtEl>
                                          <p:spTgt spid="3">
                                            <p:txEl>
                                              <p:pRg st="13" end="13"/>
                                            </p:txEl>
                                          </p:spTgt>
                                        </p:tgtEl>
                                      </p:cBhvr>
                                    </p:animEffect>
                                    <p:anim calcmode="lin" valueType="num">
                                      <p:cBhvr>
                                        <p:cTn id="9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3">
                                            <p:txEl>
                                              <p:pRg st="14" end="14"/>
                                            </p:txEl>
                                          </p:spTgt>
                                        </p:tgtEl>
                                        <p:attrNameLst>
                                          <p:attrName>style.visibility</p:attrName>
                                        </p:attrNameLst>
                                      </p:cBhvr>
                                      <p:to>
                                        <p:strVal val="visible"/>
                                      </p:to>
                                    </p:set>
                                    <p:animEffect transition="in" filter="fade">
                                      <p:cBhvr>
                                        <p:cTn id="105" dur="1000"/>
                                        <p:tgtEl>
                                          <p:spTgt spid="3">
                                            <p:txEl>
                                              <p:pRg st="14" end="14"/>
                                            </p:txEl>
                                          </p:spTgt>
                                        </p:tgtEl>
                                      </p:cBhvr>
                                    </p:animEffect>
                                    <p:anim calcmode="lin" valueType="num">
                                      <p:cBhvr>
                                        <p:cTn id="106"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07"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3">
                                            <p:txEl>
                                              <p:pRg st="15" end="15"/>
                                            </p:txEl>
                                          </p:spTgt>
                                        </p:tgtEl>
                                        <p:attrNameLst>
                                          <p:attrName>style.visibility</p:attrName>
                                        </p:attrNameLst>
                                      </p:cBhvr>
                                      <p:to>
                                        <p:strVal val="visible"/>
                                      </p:to>
                                    </p:set>
                                    <p:animEffect transition="in" filter="fade">
                                      <p:cBhvr>
                                        <p:cTn id="112" dur="1000"/>
                                        <p:tgtEl>
                                          <p:spTgt spid="3">
                                            <p:txEl>
                                              <p:pRg st="15" end="15"/>
                                            </p:txEl>
                                          </p:spTgt>
                                        </p:tgtEl>
                                      </p:cBhvr>
                                    </p:animEffect>
                                    <p:anim calcmode="lin" valueType="num">
                                      <p:cBhvr>
                                        <p:cTn id="113"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114"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创建空栈</a:t>
            </a:r>
          </a:p>
        </p:txBody>
      </p:sp>
      <p:sp>
        <p:nvSpPr>
          <p:cNvPr id="3" name="内容占位符 2"/>
          <p:cNvSpPr>
            <a:spLocks noGrp="1"/>
          </p:cNvSpPr>
          <p:nvPr>
            <p:ph sz="quarter" idx="11"/>
          </p:nvPr>
        </p:nvSpPr>
        <p:spPr/>
        <p:txBody>
          <a:bodyPr/>
          <a:lstStyle/>
          <a:p>
            <a:r>
              <a:rPr lang="en-US" altLang="zh-CN" sz="1800" dirty="0" err="1">
                <a:solidFill>
                  <a:srgbClr val="3333FF"/>
                </a:solidFill>
                <a:latin typeface="Times New Roman" panose="02020603050405020304" pitchFamily="18" charset="0"/>
                <a:ea typeface="隶书" panose="02010509060101010101" pitchFamily="49" charset="-122"/>
                <a:cs typeface="Times New Roman" panose="02020603050405020304" pitchFamily="18" charset="0"/>
              </a:rPr>
              <a:t>LinkStack</a:t>
            </a:r>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3333FF"/>
                </a:solidFill>
                <a:latin typeface="Times New Roman" panose="02020603050405020304" pitchFamily="18" charset="0"/>
                <a:ea typeface="隶书" panose="02010509060101010101" pitchFamily="49" charset="-122"/>
                <a:cs typeface="Times New Roman" panose="02020603050405020304" pitchFamily="18" charset="0"/>
              </a:rPr>
              <a:t>LinkStack</a:t>
            </a:r>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构造函数</a:t>
            </a:r>
          </a:p>
          <a:p>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    top=new </a:t>
            </a:r>
            <a:r>
              <a:rPr lang="en-US" altLang="zh-CN" sz="1800" dirty="0" err="1">
                <a:solidFill>
                  <a:srgbClr val="3333FF"/>
                </a:solidFill>
                <a:latin typeface="Times New Roman" panose="02020603050405020304" pitchFamily="18" charset="0"/>
                <a:ea typeface="隶书" panose="02010509060101010101" pitchFamily="49" charset="-122"/>
                <a:cs typeface="Times New Roman" panose="02020603050405020304" pitchFamily="18" charset="0"/>
              </a:rPr>
              <a:t>LinkNode</a:t>
            </a:r>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    top-&gt;next=NULL;</a:t>
            </a:r>
            <a:endParaRPr lang="zh-CN"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3333FF"/>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280946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销毁栈</a:t>
            </a:r>
          </a:p>
        </p:txBody>
      </p:sp>
      <p:sp>
        <p:nvSpPr>
          <p:cNvPr id="3" name="内容占位符 2"/>
          <p:cNvSpPr>
            <a:spLocks noGrp="1"/>
          </p:cNvSpPr>
          <p:nvPr>
            <p:ph sz="quarter" idx="11"/>
          </p:nvPr>
        </p:nvSpPr>
        <p:spPr>
          <a:xfrm>
            <a:off x="539552" y="1059582"/>
            <a:ext cx="7137400" cy="3507876"/>
          </a:xfrm>
        </p:spPr>
        <p:txBody>
          <a:bodyPr/>
          <a:lstStyle/>
          <a:p>
            <a:pPr marL="0" indent="0">
              <a:lnSpc>
                <a:spcPts val="2200"/>
              </a:lnSpc>
              <a:spcBef>
                <a:spcPts val="0"/>
              </a:spcBef>
              <a:buNone/>
            </a:pP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LinkStack</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LinkStack</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析构函数，释放链栈中各结点的存储空间</a:t>
            </a: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LinkNode</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*p=top,*q=top-&gt;next;</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while(q){</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delete p;</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p=q;</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q=q-&gt;next;</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delete p;  /</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删除最后一个结点</a:t>
            </a: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40035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文本占位符 4">
            <a:extLst>
              <a:ext uri="{FF2B5EF4-FFF2-40B4-BE49-F238E27FC236}">
                <a16:creationId xmlns="" xmlns:a16="http://schemas.microsoft.com/office/drawing/2014/main" id="{A0833436-89C8-4688-AD88-E4D5358E6506}"/>
              </a:ext>
            </a:extLst>
          </p:cNvPr>
          <p:cNvSpPr>
            <a:spLocks noGrp="1"/>
          </p:cNvSpPr>
          <p:nvPr>
            <p:ph type="body" sz="quarter" idx="10"/>
          </p:nvPr>
        </p:nvSpPr>
        <p:spPr>
          <a:xfrm>
            <a:off x="1151467" y="217337"/>
            <a:ext cx="6246153" cy="457048"/>
          </a:xfrm>
        </p:spPr>
        <p:txBody>
          <a:bodyPr/>
          <a:lstStyle/>
          <a:p>
            <a:r>
              <a:rPr lang="zh-CN" altLang="en-US" dirty="0"/>
              <a:t>栈和队列</a:t>
            </a:r>
            <a:endParaRPr lang="en-US" altLang="zh-CN" dirty="0"/>
          </a:p>
        </p:txBody>
      </p:sp>
      <p:sp>
        <p:nvSpPr>
          <p:cNvPr id="6" name="内容占位符 5">
            <a:extLst>
              <a:ext uri="{FF2B5EF4-FFF2-40B4-BE49-F238E27FC236}">
                <a16:creationId xmlns="" xmlns:a16="http://schemas.microsoft.com/office/drawing/2014/main" id="{94BFE1AD-1AA0-4A96-B64B-2E93A0C9842D}"/>
              </a:ext>
            </a:extLst>
          </p:cNvPr>
          <p:cNvSpPr>
            <a:spLocks noGrp="1"/>
          </p:cNvSpPr>
          <p:nvPr>
            <p:ph sz="quarter" idx="11"/>
          </p:nvPr>
        </p:nvSpPr>
        <p:spPr>
          <a:xfrm>
            <a:off x="683568" y="1203598"/>
            <a:ext cx="7776864" cy="2736304"/>
          </a:xfrm>
        </p:spPr>
        <p:txBody>
          <a:bodyPr/>
          <a:lstStyle/>
          <a:p>
            <a:pPr marL="0" indent="0" algn="just">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栈和队列是两种常用的线性结构，属于特殊的线性表，是线性表相关运算的一个子集。一般来说，线性表上的插入和删除操作不受任何限制，但栈只能在表的一端进行插入和删除操作，而队列则是只能在一端进行插入操作，在另一端进行删除操作。因此，栈和队列通常称为操作受限的线性表。</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入栈操作</a:t>
            </a:r>
          </a:p>
        </p:txBody>
      </p:sp>
      <p:sp>
        <p:nvSpPr>
          <p:cNvPr id="3" name="内容占位符 2"/>
          <p:cNvSpPr>
            <a:spLocks noGrp="1"/>
          </p:cNvSpPr>
          <p:nvPr>
            <p:ph sz="quarter" idx="11"/>
          </p:nvPr>
        </p:nvSpPr>
        <p:spPr>
          <a:xfrm>
            <a:off x="395536" y="1059582"/>
            <a:ext cx="7137400" cy="3507876"/>
          </a:xfrm>
        </p:spPr>
        <p:txBody>
          <a:bodyPr/>
          <a:lstStyle/>
          <a:p>
            <a:r>
              <a:rPr lang="en-US" altLang="zh-CN" sz="1800" dirty="0">
                <a:solidFill>
                  <a:srgbClr val="002060"/>
                </a:solidFill>
                <a:latin typeface="Times New Roman" panose="02020603050405020304" pitchFamily="18" charset="0"/>
                <a:cs typeface="Times New Roman" panose="02020603050405020304" pitchFamily="18" charset="0"/>
              </a:rPr>
              <a:t>void </a:t>
            </a:r>
            <a:r>
              <a:rPr lang="en-US" altLang="zh-CN" sz="1800" dirty="0" err="1">
                <a:solidFill>
                  <a:srgbClr val="002060"/>
                </a:solidFill>
                <a:latin typeface="Times New Roman" panose="02020603050405020304" pitchFamily="18" charset="0"/>
                <a:cs typeface="Times New Roman" panose="02020603050405020304" pitchFamily="18" charset="0"/>
              </a:rPr>
              <a:t>LinkStack</a:t>
            </a:r>
            <a:r>
              <a:rPr lang="en-US" altLang="zh-CN" sz="1800" dirty="0">
                <a:solidFill>
                  <a:srgbClr val="002060"/>
                </a:solidFill>
                <a:latin typeface="Times New Roman" panose="02020603050405020304" pitchFamily="18" charset="0"/>
                <a:cs typeface="Times New Roman" panose="02020603050405020304" pitchFamily="18" charset="0"/>
              </a:rPr>
              <a:t>::Push(</a:t>
            </a:r>
            <a:r>
              <a:rPr lang="en-US" altLang="zh-CN" sz="1800" dirty="0" err="1">
                <a:solidFill>
                  <a:srgbClr val="002060"/>
                </a:solidFill>
                <a:latin typeface="Times New Roman" panose="02020603050405020304" pitchFamily="18" charset="0"/>
                <a:cs typeface="Times New Roman" panose="02020603050405020304" pitchFamily="18" charset="0"/>
              </a:rPr>
              <a:t>SElemType</a:t>
            </a:r>
            <a:r>
              <a:rPr lang="en-US" altLang="zh-CN" sz="1800" dirty="0">
                <a:solidFill>
                  <a:srgbClr val="002060"/>
                </a:solidFill>
                <a:latin typeface="Times New Roman" panose="02020603050405020304" pitchFamily="18" charset="0"/>
                <a:cs typeface="Times New Roman" panose="02020603050405020304" pitchFamily="18" charset="0"/>
              </a:rPr>
              <a:t> e){</a:t>
            </a:r>
            <a:endParaRPr lang="zh-CN" altLang="zh-CN" sz="1800" dirty="0">
              <a:solidFill>
                <a:srgbClr val="002060"/>
              </a:solidFill>
              <a:latin typeface="Times New Roman" panose="02020603050405020304" pitchFamily="18" charset="0"/>
              <a:cs typeface="Times New Roman" panose="02020603050405020304" pitchFamily="18" charset="0"/>
            </a:endParaRPr>
          </a:p>
          <a:p>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LinkNode</a:t>
            </a:r>
            <a:r>
              <a:rPr lang="en-US" altLang="zh-CN" sz="1800" dirty="0">
                <a:solidFill>
                  <a:srgbClr val="002060"/>
                </a:solidFill>
                <a:latin typeface="Times New Roman" panose="02020603050405020304" pitchFamily="18" charset="0"/>
                <a:cs typeface="Times New Roman" panose="02020603050405020304" pitchFamily="18" charset="0"/>
              </a:rPr>
              <a:t> *s=new </a:t>
            </a:r>
            <a:r>
              <a:rPr lang="en-US" altLang="zh-CN" sz="1800" dirty="0" err="1">
                <a:solidFill>
                  <a:srgbClr val="002060"/>
                </a:solidFill>
                <a:latin typeface="Times New Roman" panose="02020603050405020304" pitchFamily="18" charset="0"/>
                <a:cs typeface="Times New Roman" panose="02020603050405020304" pitchFamily="18" charset="0"/>
              </a:rPr>
              <a:t>LinkNode</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分配空间</a:t>
            </a:r>
          </a:p>
          <a:p>
            <a:r>
              <a:rPr lang="en-US" altLang="zh-CN" sz="1800" dirty="0">
                <a:solidFill>
                  <a:srgbClr val="002060"/>
                </a:solidFill>
                <a:latin typeface="Times New Roman" panose="02020603050405020304" pitchFamily="18" charset="0"/>
                <a:cs typeface="Times New Roman" panose="02020603050405020304" pitchFamily="18" charset="0"/>
              </a:rPr>
              <a:t>     s-&gt;data=e;        </a:t>
            </a:r>
            <a:endParaRPr lang="zh-CN" altLang="zh-CN" sz="1800" dirty="0">
              <a:solidFill>
                <a:srgbClr val="002060"/>
              </a:solidFill>
              <a:latin typeface="Times New Roman" panose="02020603050405020304" pitchFamily="18" charset="0"/>
              <a:cs typeface="Times New Roman" panose="02020603050405020304" pitchFamily="18" charset="0"/>
            </a:endParaRPr>
          </a:p>
          <a:p>
            <a:r>
              <a:rPr lang="en-US" altLang="zh-CN" sz="1800" dirty="0">
                <a:solidFill>
                  <a:srgbClr val="002060"/>
                </a:solidFill>
                <a:latin typeface="Times New Roman" panose="02020603050405020304" pitchFamily="18" charset="0"/>
                <a:cs typeface="Times New Roman" panose="02020603050405020304" pitchFamily="18" charset="0"/>
              </a:rPr>
              <a:t>     s-&gt;next=top-&gt;next;            //</a:t>
            </a:r>
            <a:r>
              <a:rPr lang="zh-CN" altLang="zh-CN" sz="1800" dirty="0">
                <a:solidFill>
                  <a:srgbClr val="002060"/>
                </a:solidFill>
                <a:latin typeface="Times New Roman" panose="02020603050405020304" pitchFamily="18" charset="0"/>
                <a:cs typeface="Times New Roman" panose="02020603050405020304" pitchFamily="18" charset="0"/>
              </a:rPr>
              <a:t>插入元素</a:t>
            </a:r>
            <a:r>
              <a:rPr lang="en-US" altLang="zh-CN" sz="1800" dirty="0">
                <a:solidFill>
                  <a:srgbClr val="002060"/>
                </a:solidFill>
                <a:latin typeface="Times New Roman" panose="02020603050405020304" pitchFamily="18" charset="0"/>
                <a:cs typeface="Times New Roman" panose="02020603050405020304" pitchFamily="18" charset="0"/>
              </a:rPr>
              <a:t>e</a:t>
            </a:r>
            <a:endParaRPr lang="zh-CN" altLang="zh-CN" sz="1800" dirty="0">
              <a:solidFill>
                <a:srgbClr val="002060"/>
              </a:solidFill>
              <a:latin typeface="Times New Roman" panose="02020603050405020304" pitchFamily="18" charset="0"/>
              <a:cs typeface="Times New Roman" panose="02020603050405020304" pitchFamily="18" charset="0"/>
            </a:endParaRPr>
          </a:p>
          <a:p>
            <a:r>
              <a:rPr lang="en-US" altLang="zh-CN" sz="1800" dirty="0">
                <a:solidFill>
                  <a:srgbClr val="002060"/>
                </a:solidFill>
                <a:latin typeface="Times New Roman" panose="02020603050405020304" pitchFamily="18" charset="0"/>
                <a:cs typeface="Times New Roman" panose="02020603050405020304" pitchFamily="18" charset="0"/>
              </a:rPr>
              <a:t>     top-&gt;next=s;</a:t>
            </a:r>
            <a:endParaRPr lang="zh-CN" altLang="zh-CN" sz="1800" dirty="0">
              <a:solidFill>
                <a:srgbClr val="002060"/>
              </a:solidFill>
              <a:latin typeface="Times New Roman" panose="02020603050405020304" pitchFamily="18" charset="0"/>
              <a:cs typeface="Times New Roman" panose="02020603050405020304" pitchFamily="18" charset="0"/>
            </a:endParaRPr>
          </a:p>
          <a:p>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2622667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退栈操作</a:t>
            </a:r>
          </a:p>
        </p:txBody>
      </p:sp>
      <p:sp>
        <p:nvSpPr>
          <p:cNvPr id="3" name="内容占位符 2"/>
          <p:cNvSpPr>
            <a:spLocks noGrp="1"/>
          </p:cNvSpPr>
          <p:nvPr>
            <p:ph sz="quarter" idx="11"/>
          </p:nvPr>
        </p:nvSpPr>
        <p:spPr/>
        <p:txBody>
          <a:bodyPr/>
          <a:lstStyle/>
          <a:p>
            <a:pPr>
              <a:lnSpc>
                <a:spcPts val="2400"/>
              </a:lnSpc>
              <a:spcBef>
                <a:spcPts val="0"/>
              </a:spcBef>
            </a:pPr>
            <a:r>
              <a:rPr lang="en-US" altLang="zh-CN" sz="1800" dirty="0">
                <a:solidFill>
                  <a:srgbClr val="0066FF"/>
                </a:solidFill>
                <a:latin typeface="Times New Roman" panose="02020603050405020304" pitchFamily="18" charset="0"/>
                <a:cs typeface="Times New Roman" panose="02020603050405020304" pitchFamily="18" charset="0"/>
              </a:rPr>
              <a:t>void </a:t>
            </a:r>
            <a:r>
              <a:rPr lang="en-US" altLang="zh-CN" sz="1800" dirty="0" err="1">
                <a:solidFill>
                  <a:srgbClr val="0066FF"/>
                </a:solidFill>
                <a:latin typeface="Times New Roman" panose="02020603050405020304" pitchFamily="18" charset="0"/>
                <a:cs typeface="Times New Roman" panose="02020603050405020304" pitchFamily="18" charset="0"/>
              </a:rPr>
              <a:t>LinkStack</a:t>
            </a:r>
            <a:r>
              <a:rPr lang="en-US" altLang="zh-CN" sz="1800" dirty="0">
                <a:solidFill>
                  <a:srgbClr val="0066FF"/>
                </a:solidFill>
                <a:latin typeface="Times New Roman" panose="02020603050405020304" pitchFamily="18" charset="0"/>
                <a:cs typeface="Times New Roman" panose="02020603050405020304" pitchFamily="18" charset="0"/>
              </a:rPr>
              <a:t>::Pop(</a:t>
            </a:r>
            <a:r>
              <a:rPr lang="en-US" altLang="zh-CN" sz="1800" dirty="0" err="1">
                <a:solidFill>
                  <a:srgbClr val="0066FF"/>
                </a:solidFill>
                <a:latin typeface="Times New Roman" panose="02020603050405020304" pitchFamily="18" charset="0"/>
                <a:cs typeface="Times New Roman" panose="02020603050405020304" pitchFamily="18" charset="0"/>
              </a:rPr>
              <a:t>SElemType</a:t>
            </a:r>
            <a:r>
              <a:rPr lang="en-US" altLang="zh-CN" sz="1800" dirty="0">
                <a:solidFill>
                  <a:srgbClr val="0066FF"/>
                </a:solidFill>
                <a:latin typeface="Times New Roman" panose="02020603050405020304" pitchFamily="18" charset="0"/>
                <a:cs typeface="Times New Roman" panose="02020603050405020304" pitchFamily="18" charset="0"/>
              </a:rPr>
              <a:t> &amp;e){</a:t>
            </a:r>
            <a:endParaRPr lang="zh-CN" altLang="zh-CN" sz="1800" dirty="0">
              <a:solidFill>
                <a:srgbClr val="0066FF"/>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66FF"/>
                </a:solidFill>
                <a:latin typeface="Times New Roman" panose="02020603050405020304" pitchFamily="18" charset="0"/>
                <a:cs typeface="Times New Roman" panose="02020603050405020304" pitchFamily="18" charset="0"/>
              </a:rPr>
              <a:t>    if(top-&gt;next==NULL) return;      //</a:t>
            </a:r>
            <a:r>
              <a:rPr lang="zh-CN" altLang="zh-CN" sz="1800" dirty="0">
                <a:solidFill>
                  <a:srgbClr val="0066FF"/>
                </a:solidFill>
                <a:latin typeface="Times New Roman" panose="02020603050405020304" pitchFamily="18" charset="0"/>
                <a:cs typeface="Times New Roman" panose="02020603050405020304" pitchFamily="18" charset="0"/>
              </a:rPr>
              <a:t>栈空，删除操作非法</a:t>
            </a:r>
          </a:p>
          <a:p>
            <a:pPr>
              <a:lnSpc>
                <a:spcPts val="2400"/>
              </a:lnSpc>
              <a:spcBef>
                <a:spcPts val="0"/>
              </a:spcBef>
            </a:pPr>
            <a:r>
              <a:rPr lang="en-US" altLang="zh-CN" sz="1800" dirty="0">
                <a:solidFill>
                  <a:srgbClr val="0066FF"/>
                </a:solidFill>
                <a:latin typeface="Times New Roman" panose="02020603050405020304" pitchFamily="18" charset="0"/>
                <a:cs typeface="Times New Roman" panose="02020603050405020304" pitchFamily="18" charset="0"/>
              </a:rPr>
              <a:t>    </a:t>
            </a:r>
            <a:r>
              <a:rPr lang="en-US" altLang="zh-CN" sz="1800" dirty="0" err="1">
                <a:solidFill>
                  <a:srgbClr val="0066FF"/>
                </a:solidFill>
                <a:latin typeface="Times New Roman" panose="02020603050405020304" pitchFamily="18" charset="0"/>
                <a:cs typeface="Times New Roman" panose="02020603050405020304" pitchFamily="18" charset="0"/>
              </a:rPr>
              <a:t>LinkNode</a:t>
            </a:r>
            <a:r>
              <a:rPr lang="en-US" altLang="zh-CN" sz="1800" dirty="0">
                <a:solidFill>
                  <a:srgbClr val="0066FF"/>
                </a:solidFill>
                <a:latin typeface="Times New Roman" panose="02020603050405020304" pitchFamily="18" charset="0"/>
                <a:cs typeface="Times New Roman" panose="02020603050405020304" pitchFamily="18" charset="0"/>
              </a:rPr>
              <a:t> *p=top-&gt;next;          //p</a:t>
            </a:r>
            <a:r>
              <a:rPr lang="zh-CN" altLang="zh-CN" sz="1800" dirty="0">
                <a:solidFill>
                  <a:srgbClr val="0066FF"/>
                </a:solidFill>
                <a:latin typeface="Times New Roman" panose="02020603050405020304" pitchFamily="18" charset="0"/>
                <a:cs typeface="Times New Roman" panose="02020603050405020304" pitchFamily="18" charset="0"/>
              </a:rPr>
              <a:t>指向首元结点</a:t>
            </a:r>
          </a:p>
          <a:p>
            <a:pPr>
              <a:lnSpc>
                <a:spcPts val="2400"/>
              </a:lnSpc>
              <a:spcBef>
                <a:spcPts val="0"/>
              </a:spcBef>
            </a:pPr>
            <a:r>
              <a:rPr lang="en-US" altLang="zh-CN" sz="1800" dirty="0">
                <a:solidFill>
                  <a:srgbClr val="0066FF"/>
                </a:solidFill>
                <a:latin typeface="Times New Roman" panose="02020603050405020304" pitchFamily="18" charset="0"/>
                <a:cs typeface="Times New Roman" panose="02020603050405020304" pitchFamily="18" charset="0"/>
              </a:rPr>
              <a:t>    e=p-&gt;data;</a:t>
            </a:r>
            <a:endParaRPr lang="zh-CN" altLang="zh-CN" sz="1800" dirty="0">
              <a:solidFill>
                <a:srgbClr val="0066FF"/>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66FF"/>
                </a:solidFill>
                <a:latin typeface="Times New Roman" panose="02020603050405020304" pitchFamily="18" charset="0"/>
                <a:cs typeface="Times New Roman" panose="02020603050405020304" pitchFamily="18" charset="0"/>
              </a:rPr>
              <a:t>    top-&gt;next=p-&gt;next;              //</a:t>
            </a:r>
            <a:r>
              <a:rPr lang="zh-CN" altLang="zh-CN" sz="1800" dirty="0">
                <a:solidFill>
                  <a:srgbClr val="0066FF"/>
                </a:solidFill>
                <a:latin typeface="Times New Roman" panose="02020603050405020304" pitchFamily="18" charset="0"/>
                <a:cs typeface="Times New Roman" panose="02020603050405020304" pitchFamily="18" charset="0"/>
              </a:rPr>
              <a:t>删除首元结点</a:t>
            </a:r>
          </a:p>
          <a:p>
            <a:pPr>
              <a:lnSpc>
                <a:spcPts val="2400"/>
              </a:lnSpc>
              <a:spcBef>
                <a:spcPts val="0"/>
              </a:spcBef>
            </a:pPr>
            <a:r>
              <a:rPr lang="en-US" altLang="zh-CN" sz="1800" dirty="0">
                <a:solidFill>
                  <a:srgbClr val="0066FF"/>
                </a:solidFill>
                <a:latin typeface="Times New Roman" panose="02020603050405020304" pitchFamily="18" charset="0"/>
                <a:cs typeface="Times New Roman" panose="02020603050405020304" pitchFamily="18" charset="0"/>
              </a:rPr>
              <a:t>    delete p;</a:t>
            </a:r>
            <a:endParaRPr lang="zh-CN" altLang="zh-CN" sz="1800" dirty="0">
              <a:solidFill>
                <a:srgbClr val="0066FF"/>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66FF"/>
                </a:solidFill>
                <a:latin typeface="Times New Roman" panose="02020603050405020304" pitchFamily="18" charset="0"/>
                <a:cs typeface="Times New Roman" panose="02020603050405020304" pitchFamily="18" charset="0"/>
              </a:rPr>
              <a:t>}</a:t>
            </a:r>
            <a:endParaRPr lang="zh-CN" altLang="zh-CN" sz="1800" dirty="0">
              <a:solidFill>
                <a:srgbClr val="0066FF"/>
              </a:solidFill>
              <a:latin typeface="Times New Roman" panose="02020603050405020304" pitchFamily="18" charset="0"/>
              <a:cs typeface="Times New Roman" panose="02020603050405020304" pitchFamily="18" charset="0"/>
            </a:endParaRPr>
          </a:p>
          <a:p>
            <a:pPr marL="0" indent="0">
              <a:lnSpc>
                <a:spcPts val="2400"/>
              </a:lnSpc>
              <a:spcBef>
                <a:spcPts val="0"/>
              </a:spcBef>
              <a:buNone/>
            </a:pP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330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判空操作</a:t>
            </a:r>
          </a:p>
        </p:txBody>
      </p:sp>
      <p:sp>
        <p:nvSpPr>
          <p:cNvPr id="3" name="内容占位符 2"/>
          <p:cNvSpPr>
            <a:spLocks noGrp="1"/>
          </p:cNvSpPr>
          <p:nvPr>
            <p:ph sz="quarter" idx="11"/>
          </p:nvPr>
        </p:nvSpPr>
        <p:spPr/>
        <p:txBody>
          <a:bodyPr/>
          <a:lstStyle/>
          <a:p>
            <a:pPr>
              <a:lnSpc>
                <a:spcPts val="2600"/>
              </a:lnSpc>
              <a:spcBef>
                <a:spcPts val="0"/>
              </a:spcBef>
            </a:pP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LinkStack</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EmptyStack</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if(top-&gt;next==NULL) return 1;    //</a:t>
            </a:r>
            <a:r>
              <a:rPr lang="zh-CN" altLang="zh-CN" sz="1800" dirty="0">
                <a:solidFill>
                  <a:srgbClr val="002060"/>
                </a:solidFill>
                <a:latin typeface="Times New Roman" panose="02020603050405020304" pitchFamily="18" charset="0"/>
                <a:cs typeface="Times New Roman" panose="02020603050405020304" pitchFamily="18" charset="0"/>
              </a:rPr>
              <a:t>栈空，返回</a:t>
            </a:r>
            <a:r>
              <a:rPr lang="en-US" altLang="zh-CN" sz="1800" dirty="0">
                <a:solidFill>
                  <a:srgbClr val="002060"/>
                </a:solidFill>
                <a:latin typeface="Times New Roman" panose="02020603050405020304" pitchFamily="18" charset="0"/>
                <a:cs typeface="Times New Roman" panose="02020603050405020304" pitchFamily="18" charset="0"/>
              </a:rPr>
              <a:t>1</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else return 0;                   //</a:t>
            </a:r>
            <a:r>
              <a:rPr lang="zh-CN" altLang="zh-CN" sz="1800" dirty="0">
                <a:solidFill>
                  <a:srgbClr val="002060"/>
                </a:solidFill>
                <a:latin typeface="Times New Roman" panose="02020603050405020304" pitchFamily="18" charset="0"/>
                <a:cs typeface="Times New Roman" panose="02020603050405020304" pitchFamily="18" charset="0"/>
              </a:rPr>
              <a:t>栈非空返回</a:t>
            </a:r>
            <a:r>
              <a:rPr lang="en-US" altLang="zh-CN" sz="1800" dirty="0">
                <a:solidFill>
                  <a:srgbClr val="002060"/>
                </a:solidFill>
                <a:latin typeface="Times New Roman" panose="02020603050405020304" pitchFamily="18" charset="0"/>
                <a:cs typeface="Times New Roman" panose="02020603050405020304" pitchFamily="18" charset="0"/>
              </a:rPr>
              <a:t>0</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88934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迷宫求解</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856984" cy="1147586"/>
              </a:xfrm>
            </p:spPr>
            <p:txBody>
              <a:bodyPr/>
              <a:lstStyle/>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迷宫求解问题是指从指定入口到指定出口的路径问题，且所求路径必需是简单路径。给定一个</a:t>
                </a:r>
                <a14:m>
                  <m:oMath xmlns:m="http://schemas.openxmlformats.org/officeDocument/2006/math">
                    <m:r>
                      <m:rPr>
                        <m:sty m:val="p"/>
                      </m:rPr>
                      <a:rPr lang="en-US" altLang="zh-CN" sz="1800">
                        <a:latin typeface="Cambria Math" panose="02040503050406030204" pitchFamily="18" charset="0"/>
                      </a:rPr>
                      <m:t>M</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迷宫如图所示（</a:t>
                </a:r>
                <a14:m>
                  <m:oMath xmlns:m="http://schemas.openxmlformats.org/officeDocument/2006/math">
                    <m:r>
                      <m:rPr>
                        <m:sty m:val="p"/>
                      </m:rPr>
                      <a:rPr lang="en-US" altLang="zh-CN" sz="1800">
                        <a:latin typeface="Cambria Math" panose="02040503050406030204" pitchFamily="18" charset="0"/>
                      </a:rPr>
                      <m:t>M</m:t>
                    </m:r>
                    <m:r>
                      <a:rPr lang="en-US" altLang="zh-CN" sz="1800">
                        <a:latin typeface="Cambria Math" panose="02040503050406030204" pitchFamily="18" charset="0"/>
                      </a:rPr>
                      <m:t>=8</m:t>
                    </m:r>
                    <m:r>
                      <a:rPr lang="zh-CN"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a:latin typeface="Cambria Math" panose="02040503050406030204" pitchFamily="18" charset="0"/>
                      </a:rPr>
                      <m:t>=8</m:t>
                    </m:r>
                  </m:oMath>
                </a14:m>
                <a:r>
                  <a:rPr lang="zh-CN" altLang="zh-CN" sz="1800" dirty="0">
                    <a:latin typeface="隶书" panose="02010509060101010101" pitchFamily="49" charset="-122"/>
                    <a:ea typeface="隶书" panose="02010509060101010101" pitchFamily="49" charset="-122"/>
                  </a:rPr>
                  <a:t>）。为了算法方便，在迷宫四周增加了围墙形成</a:t>
                </a:r>
                <a14:m>
                  <m:oMath xmlns:m="http://schemas.openxmlformats.org/officeDocument/2006/math">
                    <m:r>
                      <a:rPr lang="en-US" altLang="zh-CN" sz="1800">
                        <a:latin typeface="Cambria Math" panose="02040503050406030204" pitchFamily="18" charset="0"/>
                      </a:rPr>
                      <m:t>10×10</m:t>
                    </m:r>
                  </m:oMath>
                </a14:m>
                <a:r>
                  <a:rPr lang="zh-CN" altLang="zh-CN" sz="1800" dirty="0">
                    <a:latin typeface="隶书" panose="02010509060101010101" pitchFamily="49" charset="-122"/>
                    <a:ea typeface="隶书" panose="02010509060101010101" pitchFamily="49" charset="-122"/>
                  </a:rPr>
                  <a:t>的迷宫。对于图中的每个方块，白色方块表示通道，</a:t>
                </a:r>
                <a:r>
                  <a:rPr lang="zh-CN" altLang="en-US" sz="1800" dirty="0">
                    <a:latin typeface="隶书" panose="02010509060101010101" pitchFamily="49" charset="-122"/>
                    <a:ea typeface="隶书" panose="02010509060101010101" pitchFamily="49" charset="-122"/>
                  </a:rPr>
                  <a:t>红</a:t>
                </a:r>
                <a:r>
                  <a:rPr lang="zh-CN" altLang="zh-CN" sz="1800" dirty="0">
                    <a:latin typeface="隶书" panose="02010509060101010101" pitchFamily="49" charset="-122"/>
                    <a:ea typeface="隶书" panose="02010509060101010101" pitchFamily="49" charset="-122"/>
                  </a:rPr>
                  <a:t>色方块表示墙</a:t>
                </a:r>
                <a:r>
                  <a:rPr lang="zh-CN" altLang="zh-CN" dirty="0">
                    <a:latin typeface="隶书" panose="02010509060101010101" pitchFamily="49" charset="-122"/>
                    <a:ea typeface="隶书" panose="02010509060101010101" pitchFamily="49" charset="-122"/>
                  </a:rPr>
                  <a:t>。</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856984" cy="1147586"/>
              </a:xfrm>
              <a:blipFill rotWithShape="0">
                <a:blip r:embed="rId2"/>
                <a:stretch>
                  <a:fillRect l="-826" t="-4255" r="-3372" b="-2128"/>
                </a:stretch>
              </a:blipFill>
            </p:spPr>
            <p:txBody>
              <a:bodyPr/>
              <a:lstStyle/>
              <a:p>
                <a:r>
                  <a:rPr lang="zh-CN" altLang="en-US">
                    <a:noFill/>
                  </a:rPr>
                  <a:t> </a:t>
                </a:r>
              </a:p>
            </p:txBody>
          </p:sp>
        </mc:Fallback>
      </mc:AlternateContent>
      <p:grpSp>
        <p:nvGrpSpPr>
          <p:cNvPr id="4" name="Group 2"/>
          <p:cNvGrpSpPr>
            <a:grpSpLocks/>
          </p:cNvGrpSpPr>
          <p:nvPr/>
        </p:nvGrpSpPr>
        <p:grpSpPr bwMode="auto">
          <a:xfrm>
            <a:off x="2051720" y="2204864"/>
            <a:ext cx="3509474" cy="2383110"/>
            <a:chOff x="960" y="880"/>
            <a:chExt cx="3840" cy="3260"/>
          </a:xfrm>
        </p:grpSpPr>
        <p:sp>
          <p:nvSpPr>
            <p:cNvPr id="5"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6"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7"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8"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9"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0"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1"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2"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3"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4"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5"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6"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7"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8"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9"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20"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21"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22"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23"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24"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25"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26"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27"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28"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29"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30"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31"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32"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33"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34"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35"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36"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37"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38"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39"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40"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41"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42"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43"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44"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45"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46"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47"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48"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49"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50"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51"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52"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53"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54"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55"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56"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57"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58"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59"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60"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61"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62"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63"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64"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65"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66"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67"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68"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69"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70"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71"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72"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73"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74"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75"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76"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77"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78"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79"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80"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81"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82"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83"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84"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85"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86"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87"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88"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89"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90"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91"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92"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93"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94"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95"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96"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97"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98"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99"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00"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01"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02"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03"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04"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800" b="0">
                <a:solidFill>
                  <a:schemeClr val="tx1"/>
                </a:solidFill>
                <a:latin typeface="Times New Roman" panose="02020603050405020304" pitchFamily="18" charset="0"/>
              </a:endParaRPr>
            </a:p>
          </p:txBody>
        </p:sp>
        <p:sp>
          <p:nvSpPr>
            <p:cNvPr id="105"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9"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0"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1"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2"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3"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4"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5"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6"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27" name="AutoShape 125"/>
          <p:cNvSpPr>
            <a:spLocks noChangeArrowheads="1"/>
          </p:cNvSpPr>
          <p:nvPr/>
        </p:nvSpPr>
        <p:spPr bwMode="auto">
          <a:xfrm>
            <a:off x="2483768" y="2499742"/>
            <a:ext cx="177448" cy="155375"/>
          </a:xfrm>
          <a:prstGeom prst="flowChartConnector">
            <a:avLst/>
          </a:prstGeom>
          <a:solidFill>
            <a:srgbClr val="00B0F0"/>
          </a:solidFill>
          <a:ln w="9525">
            <a:solidFill>
              <a:schemeClr val="tx1"/>
            </a:solidFill>
            <a:miter lim="800000"/>
            <a:headEnd/>
            <a:tailEnd/>
          </a:ln>
          <a:effec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solidFill>
                <a:srgbClr val="002060"/>
              </a:solidFill>
            </a:endParaRPr>
          </a:p>
        </p:txBody>
      </p:sp>
      <p:sp>
        <p:nvSpPr>
          <p:cNvPr id="128" name="AutoShape 125"/>
          <p:cNvSpPr>
            <a:spLocks noChangeArrowheads="1"/>
          </p:cNvSpPr>
          <p:nvPr/>
        </p:nvSpPr>
        <p:spPr bwMode="auto">
          <a:xfrm>
            <a:off x="4932040" y="4155926"/>
            <a:ext cx="177448" cy="155375"/>
          </a:xfrm>
          <a:prstGeom prst="flowChartConnector">
            <a:avLst/>
          </a:prstGeom>
          <a:solidFill>
            <a:srgbClr val="00B0F0"/>
          </a:solidFill>
          <a:ln w="9525">
            <a:solidFill>
              <a:schemeClr val="tx1"/>
            </a:solidFill>
            <a:miter lim="800000"/>
            <a:headEnd/>
            <a:tailEnd/>
          </a:ln>
          <a:effec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a:p>
        </p:txBody>
      </p:sp>
      <p:cxnSp>
        <p:nvCxnSpPr>
          <p:cNvPr id="129" name="直接箭头连接符 128"/>
          <p:cNvCxnSpPr>
            <a:endCxn id="127" idx="2"/>
          </p:cNvCxnSpPr>
          <p:nvPr/>
        </p:nvCxnSpPr>
        <p:spPr>
          <a:xfrm>
            <a:off x="1794278" y="2577429"/>
            <a:ext cx="689490" cy="1"/>
          </a:xfrm>
          <a:prstGeom prst="straightConnector1">
            <a:avLst/>
          </a:prstGeom>
          <a:ln>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a:off x="5148064" y="4310519"/>
            <a:ext cx="634496" cy="0"/>
          </a:xfrm>
          <a:prstGeom prst="straightConnector1">
            <a:avLst/>
          </a:prstGeom>
          <a:ln>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1" name="文本框 130"/>
          <p:cNvSpPr txBox="1"/>
          <p:nvPr/>
        </p:nvSpPr>
        <p:spPr>
          <a:xfrm>
            <a:off x="1151467" y="2363947"/>
            <a:ext cx="642811" cy="369332"/>
          </a:xfrm>
          <a:prstGeom prst="rect">
            <a:avLst/>
          </a:prstGeom>
          <a:noFill/>
        </p:spPr>
        <p:txBody>
          <a:bodyPr wrap="square" rtlCol="0">
            <a:spAutoFit/>
          </a:bodyPr>
          <a:lstStyle/>
          <a:p>
            <a:r>
              <a:rPr lang="zh-CN" altLang="en-US" dirty="0"/>
              <a:t>入口</a:t>
            </a:r>
          </a:p>
        </p:txBody>
      </p:sp>
      <p:sp>
        <p:nvSpPr>
          <p:cNvPr id="132" name="文本框 131"/>
          <p:cNvSpPr txBox="1"/>
          <p:nvPr/>
        </p:nvSpPr>
        <p:spPr>
          <a:xfrm>
            <a:off x="5821850" y="4155926"/>
            <a:ext cx="704608" cy="369332"/>
          </a:xfrm>
          <a:prstGeom prst="rect">
            <a:avLst/>
          </a:prstGeom>
          <a:noFill/>
        </p:spPr>
        <p:txBody>
          <a:bodyPr wrap="square" rtlCol="0">
            <a:spAutoFit/>
          </a:bodyPr>
          <a:lstStyle/>
          <a:p>
            <a:r>
              <a:rPr lang="zh-CN" altLang="en-US" dirty="0"/>
              <a:t>出口</a:t>
            </a:r>
          </a:p>
        </p:txBody>
      </p:sp>
    </p:spTree>
    <p:extLst>
      <p:ext uri="{BB962C8B-B14F-4D97-AF65-F5344CB8AC3E}">
        <p14:creationId xmlns:p14="http://schemas.microsoft.com/office/powerpoint/2010/main" val="256154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1000"/>
                                        <p:tgtEl>
                                          <p:spTgt spid="127"/>
                                        </p:tgtEl>
                                      </p:cBhvr>
                                    </p:animEffect>
                                    <p:anim calcmode="lin" valueType="num">
                                      <p:cBhvr>
                                        <p:cTn id="20" dur="1000" fill="hold"/>
                                        <p:tgtEl>
                                          <p:spTgt spid="127"/>
                                        </p:tgtEl>
                                        <p:attrNameLst>
                                          <p:attrName>ppt_x</p:attrName>
                                        </p:attrNameLst>
                                      </p:cBhvr>
                                      <p:tavLst>
                                        <p:tav tm="0">
                                          <p:val>
                                            <p:strVal val="#ppt_x"/>
                                          </p:val>
                                        </p:tav>
                                        <p:tav tm="100000">
                                          <p:val>
                                            <p:strVal val="#ppt_x"/>
                                          </p:val>
                                        </p:tav>
                                      </p:tavLst>
                                    </p:anim>
                                    <p:anim calcmode="lin" valueType="num">
                                      <p:cBhvr>
                                        <p:cTn id="21" dur="1000" fill="hold"/>
                                        <p:tgtEl>
                                          <p:spTgt spid="12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1000"/>
                                        <p:tgtEl>
                                          <p:spTgt spid="128"/>
                                        </p:tgtEl>
                                      </p:cBhvr>
                                    </p:animEffect>
                                    <p:anim calcmode="lin" valueType="num">
                                      <p:cBhvr>
                                        <p:cTn id="25" dur="1000" fill="hold"/>
                                        <p:tgtEl>
                                          <p:spTgt spid="128"/>
                                        </p:tgtEl>
                                        <p:attrNameLst>
                                          <p:attrName>ppt_x</p:attrName>
                                        </p:attrNameLst>
                                      </p:cBhvr>
                                      <p:tavLst>
                                        <p:tav tm="0">
                                          <p:val>
                                            <p:strVal val="#ppt_x"/>
                                          </p:val>
                                        </p:tav>
                                        <p:tav tm="100000">
                                          <p:val>
                                            <p:strVal val="#ppt_x"/>
                                          </p:val>
                                        </p:tav>
                                      </p:tavLst>
                                    </p:anim>
                                    <p:anim calcmode="lin" valueType="num">
                                      <p:cBhvr>
                                        <p:cTn id="26" dur="1000" fill="hold"/>
                                        <p:tgtEl>
                                          <p:spTgt spid="12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animEffect transition="in" filter="fade">
                                      <p:cBhvr>
                                        <p:cTn id="29" dur="1000"/>
                                        <p:tgtEl>
                                          <p:spTgt spid="129"/>
                                        </p:tgtEl>
                                      </p:cBhvr>
                                    </p:animEffect>
                                    <p:anim calcmode="lin" valueType="num">
                                      <p:cBhvr>
                                        <p:cTn id="30" dur="1000" fill="hold"/>
                                        <p:tgtEl>
                                          <p:spTgt spid="129"/>
                                        </p:tgtEl>
                                        <p:attrNameLst>
                                          <p:attrName>ppt_x</p:attrName>
                                        </p:attrNameLst>
                                      </p:cBhvr>
                                      <p:tavLst>
                                        <p:tav tm="0">
                                          <p:val>
                                            <p:strVal val="#ppt_x"/>
                                          </p:val>
                                        </p:tav>
                                        <p:tav tm="100000">
                                          <p:val>
                                            <p:strVal val="#ppt_x"/>
                                          </p:val>
                                        </p:tav>
                                      </p:tavLst>
                                    </p:anim>
                                    <p:anim calcmode="lin" valueType="num">
                                      <p:cBhvr>
                                        <p:cTn id="31" dur="1000" fill="hold"/>
                                        <p:tgtEl>
                                          <p:spTgt spid="12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1000"/>
                                        <p:tgtEl>
                                          <p:spTgt spid="130"/>
                                        </p:tgtEl>
                                      </p:cBhvr>
                                    </p:animEffect>
                                    <p:anim calcmode="lin" valueType="num">
                                      <p:cBhvr>
                                        <p:cTn id="35" dur="1000" fill="hold"/>
                                        <p:tgtEl>
                                          <p:spTgt spid="130"/>
                                        </p:tgtEl>
                                        <p:attrNameLst>
                                          <p:attrName>ppt_x</p:attrName>
                                        </p:attrNameLst>
                                      </p:cBhvr>
                                      <p:tavLst>
                                        <p:tav tm="0">
                                          <p:val>
                                            <p:strVal val="#ppt_x"/>
                                          </p:val>
                                        </p:tav>
                                        <p:tav tm="100000">
                                          <p:val>
                                            <p:strVal val="#ppt_x"/>
                                          </p:val>
                                        </p:tav>
                                      </p:tavLst>
                                    </p:anim>
                                    <p:anim calcmode="lin" valueType="num">
                                      <p:cBhvr>
                                        <p:cTn id="36" dur="1000" fill="hold"/>
                                        <p:tgtEl>
                                          <p:spTgt spid="13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31"/>
                                        </p:tgtEl>
                                        <p:attrNameLst>
                                          <p:attrName>style.visibility</p:attrName>
                                        </p:attrNameLst>
                                      </p:cBhvr>
                                      <p:to>
                                        <p:strVal val="visible"/>
                                      </p:to>
                                    </p:set>
                                    <p:animEffect transition="in" filter="fade">
                                      <p:cBhvr>
                                        <p:cTn id="39" dur="1000"/>
                                        <p:tgtEl>
                                          <p:spTgt spid="131"/>
                                        </p:tgtEl>
                                      </p:cBhvr>
                                    </p:animEffect>
                                    <p:anim calcmode="lin" valueType="num">
                                      <p:cBhvr>
                                        <p:cTn id="40" dur="1000" fill="hold"/>
                                        <p:tgtEl>
                                          <p:spTgt spid="131"/>
                                        </p:tgtEl>
                                        <p:attrNameLst>
                                          <p:attrName>ppt_x</p:attrName>
                                        </p:attrNameLst>
                                      </p:cBhvr>
                                      <p:tavLst>
                                        <p:tav tm="0">
                                          <p:val>
                                            <p:strVal val="#ppt_x"/>
                                          </p:val>
                                        </p:tav>
                                        <p:tav tm="100000">
                                          <p:val>
                                            <p:strVal val="#ppt_x"/>
                                          </p:val>
                                        </p:tav>
                                      </p:tavLst>
                                    </p:anim>
                                    <p:anim calcmode="lin" valueType="num">
                                      <p:cBhvr>
                                        <p:cTn id="41" dur="1000" fill="hold"/>
                                        <p:tgtEl>
                                          <p:spTgt spid="13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2"/>
                                        </p:tgtEl>
                                        <p:attrNameLst>
                                          <p:attrName>style.visibility</p:attrName>
                                        </p:attrNameLst>
                                      </p:cBhvr>
                                      <p:to>
                                        <p:strVal val="visible"/>
                                      </p:to>
                                    </p:set>
                                    <p:animEffect transition="in" filter="fade">
                                      <p:cBhvr>
                                        <p:cTn id="44" dur="1000"/>
                                        <p:tgtEl>
                                          <p:spTgt spid="132"/>
                                        </p:tgtEl>
                                      </p:cBhvr>
                                    </p:animEffect>
                                    <p:anim calcmode="lin" valueType="num">
                                      <p:cBhvr>
                                        <p:cTn id="45" dur="1000" fill="hold"/>
                                        <p:tgtEl>
                                          <p:spTgt spid="132"/>
                                        </p:tgtEl>
                                        <p:attrNameLst>
                                          <p:attrName>ppt_x</p:attrName>
                                        </p:attrNameLst>
                                      </p:cBhvr>
                                      <p:tavLst>
                                        <p:tav tm="0">
                                          <p:val>
                                            <p:strVal val="#ppt_x"/>
                                          </p:val>
                                        </p:tav>
                                        <p:tav tm="100000">
                                          <p:val>
                                            <p:strVal val="#ppt_x"/>
                                          </p:val>
                                        </p:tav>
                                      </p:tavLst>
                                    </p:anim>
                                    <p:anim calcmode="lin" valueType="num">
                                      <p:cBhvr>
                                        <p:cTn id="46"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7" grpId="0" animBg="1"/>
      <p:bldP spid="128" grpId="0" animBg="1"/>
      <p:bldP spid="131" grpId="0"/>
      <p:bldP spid="1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2" name="Group 2"/>
          <p:cNvGrpSpPr>
            <a:grpSpLocks/>
          </p:cNvGrpSpPr>
          <p:nvPr/>
        </p:nvGrpSpPr>
        <p:grpSpPr bwMode="auto">
          <a:xfrm>
            <a:off x="2267744" y="562520"/>
            <a:ext cx="4572000" cy="3881438"/>
            <a:chOff x="960" y="880"/>
            <a:chExt cx="3840" cy="3260"/>
          </a:xfrm>
        </p:grpSpPr>
        <p:sp>
          <p:nvSpPr>
            <p:cNvPr id="97285"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86"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87"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88"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89"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90"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91"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92"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93"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94"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95"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96"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97"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98"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299"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00"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01"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02"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03"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04"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05"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06"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07"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08"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09"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10"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11"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12"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13"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14"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15"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16"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17"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18"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19"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20"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21"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22"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23"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24"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25"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26"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27"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28"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29"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30"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31"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32"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33"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34"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35"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36"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37"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38"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39"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40"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41"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42"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43"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44"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45"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46"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47"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48"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49"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50"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51"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52"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53"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54"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55"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56"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57"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58"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59"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60"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61"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62"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63"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64"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65"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66"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67"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68"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69"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70"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71"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72"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73"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74"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75"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76"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77"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78"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79"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80"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81"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82"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83"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84"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7385"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86"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87"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88"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89"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90"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91"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92"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93"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94"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95"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96"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97"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98"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399"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400"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401"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402"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403"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404"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405"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406"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97283" name="AutoShape 125"/>
          <p:cNvSpPr>
            <a:spLocks noChangeArrowheads="1"/>
          </p:cNvSpPr>
          <p:nvPr/>
        </p:nvSpPr>
        <p:spPr bwMode="auto">
          <a:xfrm>
            <a:off x="3239294" y="1093000"/>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2155566264"/>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306" name="Group 2"/>
          <p:cNvGrpSpPr>
            <a:grpSpLocks/>
          </p:cNvGrpSpPr>
          <p:nvPr/>
        </p:nvGrpSpPr>
        <p:grpSpPr bwMode="auto">
          <a:xfrm>
            <a:off x="2267744" y="555526"/>
            <a:ext cx="4572000" cy="3881438"/>
            <a:chOff x="960" y="880"/>
            <a:chExt cx="3840" cy="3260"/>
          </a:xfrm>
        </p:grpSpPr>
        <p:sp>
          <p:nvSpPr>
            <p:cNvPr id="98309"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10"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11"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12"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13"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14"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15"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16"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17"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18"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19"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20"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21"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22"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23"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24"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25"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26"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27"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28"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29"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30"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31"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32"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33"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34"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35"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36"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37"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38"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39"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40"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41"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42"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43"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44"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45"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46"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47"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48"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49"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50"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51"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52"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53"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54"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55"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56"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57"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58"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59"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60"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61"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62"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63"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64"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65"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66"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67"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68"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69"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70"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71"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72"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73"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74"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75"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76"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77"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78"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79"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80"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81"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82"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83"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84"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85"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86"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87"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88"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89"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90"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91"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92"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93"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94"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95"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96"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97"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98"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399"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400"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401"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402"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403"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404"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405"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406"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407"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408"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8409"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10"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11"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12"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13"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14"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15"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16"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17"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18"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19"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20"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21"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22"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23"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24"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25"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26"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27"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28"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29"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430"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98307" name="AutoShape 125"/>
          <p:cNvSpPr>
            <a:spLocks noChangeArrowheads="1"/>
          </p:cNvSpPr>
          <p:nvPr/>
        </p:nvSpPr>
        <p:spPr bwMode="auto">
          <a:xfrm>
            <a:off x="3296444" y="13937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77401324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30" name="Group 2"/>
          <p:cNvGrpSpPr>
            <a:grpSpLocks/>
          </p:cNvGrpSpPr>
          <p:nvPr/>
        </p:nvGrpSpPr>
        <p:grpSpPr bwMode="auto">
          <a:xfrm>
            <a:off x="2267744" y="555526"/>
            <a:ext cx="4572000" cy="3881438"/>
            <a:chOff x="960" y="880"/>
            <a:chExt cx="3840" cy="3260"/>
          </a:xfrm>
        </p:grpSpPr>
        <p:sp>
          <p:nvSpPr>
            <p:cNvPr id="99333"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34"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35"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36"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37"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38"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39"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40"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41"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42"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43"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44"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45"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46"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47"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48"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49"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50"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51"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52"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53"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54"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55"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56"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57"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58"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59"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60"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61"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62"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63"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64"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65"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66"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67"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68"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69"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70"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71"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72"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73"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74"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75"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76"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77"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78"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79"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80"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81"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82"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83"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84"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85"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86"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87"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88"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89"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90"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91"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92"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93"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94"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95"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96"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97"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98"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399"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00"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01"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02"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03"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04"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05"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06"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07"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08"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09"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10"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11"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12"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13"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14"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15"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16"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17"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18"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19"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20"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21"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22"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23"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24"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25"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26"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27"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28"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29"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30"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31"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32"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99433"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34"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35"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36"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37"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38"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39"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40"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41"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42"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43"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44"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45"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46"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47"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48"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49"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50"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51"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52"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53"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454"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99331" name="AutoShape 125"/>
          <p:cNvSpPr>
            <a:spLocks noChangeArrowheads="1"/>
          </p:cNvSpPr>
          <p:nvPr/>
        </p:nvSpPr>
        <p:spPr bwMode="auto">
          <a:xfrm>
            <a:off x="3296444" y="179377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127995594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354" name="Group 2"/>
          <p:cNvGrpSpPr>
            <a:grpSpLocks/>
          </p:cNvGrpSpPr>
          <p:nvPr/>
        </p:nvGrpSpPr>
        <p:grpSpPr bwMode="auto">
          <a:xfrm>
            <a:off x="2267744" y="555526"/>
            <a:ext cx="4572000" cy="3881438"/>
            <a:chOff x="960" y="880"/>
            <a:chExt cx="3840" cy="3260"/>
          </a:xfrm>
        </p:grpSpPr>
        <p:sp>
          <p:nvSpPr>
            <p:cNvPr id="100357"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58"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59"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60"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61"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62"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63"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64"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65"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66"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67"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68"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69"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70"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71"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72"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73"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74"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75"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76"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77"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78"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79"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80"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81"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82"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83"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84"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85"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86"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87"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88"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89"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90"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91"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92"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93"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94"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95"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96"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97"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98"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399"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00"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01"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02"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03"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04"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05"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06"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07"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08"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09"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10"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11"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12"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13"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14"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15"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16"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17"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18"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19"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20"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21"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22"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23"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24"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25"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26"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27"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28"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29"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30"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31"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32"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33"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34"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35"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36"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37"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38"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39"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40"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41"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42"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43"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44"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45"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46"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47"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48"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49"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50"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51"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52"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53"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54"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55"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56"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0457"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58"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59"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60"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61"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62"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63"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64"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65"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66"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67"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68"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69"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70"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71"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72"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73"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74"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75"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76"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77"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478"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0355" name="AutoShape 125"/>
          <p:cNvSpPr>
            <a:spLocks noChangeArrowheads="1"/>
          </p:cNvSpPr>
          <p:nvPr/>
        </p:nvSpPr>
        <p:spPr bwMode="auto">
          <a:xfrm>
            <a:off x="3753644" y="179377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346478333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378" name="Group 2"/>
          <p:cNvGrpSpPr>
            <a:grpSpLocks/>
          </p:cNvGrpSpPr>
          <p:nvPr/>
        </p:nvGrpSpPr>
        <p:grpSpPr bwMode="auto">
          <a:xfrm>
            <a:off x="2267744" y="555526"/>
            <a:ext cx="4572000" cy="3881438"/>
            <a:chOff x="960" y="880"/>
            <a:chExt cx="3840" cy="3260"/>
          </a:xfrm>
        </p:grpSpPr>
        <p:sp>
          <p:nvSpPr>
            <p:cNvPr id="101381"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82"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83"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84"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85"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86"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87"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88"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89"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90"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91"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92"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93"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94"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95"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96"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97"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98"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399"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00"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01"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02"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03"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04"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05"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06"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07"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08"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09"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10"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11"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12"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13"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14"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15"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16"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17"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18"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19"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20"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21"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22"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23"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24"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25"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26"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27"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28"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29"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30"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31"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32"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33"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34"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35"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36"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37"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38"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39"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40"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41"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42"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43"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44"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45"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46"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47"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48"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49"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50"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51"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52"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53"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54"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55"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56"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57"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58"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59"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60"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61"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62"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63"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64"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65"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66"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67"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68"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69"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70"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71"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72"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73"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74"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75"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76"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77"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78"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79"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80"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1481"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82"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83"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84"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85"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86"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87"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88"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89"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90"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91"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92"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93"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94"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95"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96"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97"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98"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499"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500"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501"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502"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1379" name="AutoShape 125"/>
          <p:cNvSpPr>
            <a:spLocks noChangeArrowheads="1"/>
          </p:cNvSpPr>
          <p:nvPr/>
        </p:nvSpPr>
        <p:spPr bwMode="auto">
          <a:xfrm>
            <a:off x="4210844" y="18509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2593447998"/>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2" name="Group 2"/>
          <p:cNvGrpSpPr>
            <a:grpSpLocks/>
          </p:cNvGrpSpPr>
          <p:nvPr/>
        </p:nvGrpSpPr>
        <p:grpSpPr bwMode="auto">
          <a:xfrm>
            <a:off x="2267744" y="555526"/>
            <a:ext cx="4572000" cy="3881438"/>
            <a:chOff x="960" y="880"/>
            <a:chExt cx="3840" cy="3260"/>
          </a:xfrm>
        </p:grpSpPr>
        <p:sp>
          <p:nvSpPr>
            <p:cNvPr id="102405"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06"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07"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08"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09"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10"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11"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12"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13"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14"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15"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16"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17"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18"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19"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20"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21"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22"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23"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24"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25"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26"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27"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28"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29"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30"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31"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32"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33"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34"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35"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36"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37"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38"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39"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40"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41"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42"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43"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44"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45"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46"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47"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48"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49"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50"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51"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52"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53"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54"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55"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56"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57"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58"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59"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60"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61"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62"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63"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64"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65"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66"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67"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68"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69"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70"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71"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72"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73"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74"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75"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76"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77"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78"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79"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80"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81"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82"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83"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84"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85"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86"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87"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88"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89"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90"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91"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92"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93"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94"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95"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96"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97"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98"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499"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500"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501"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502"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503"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504"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2505"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06"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07"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08"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09"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10"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11"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12"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13"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14"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15"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16"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17"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18"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19"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20"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21"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22"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23"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24"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25"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526"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2403" name="AutoShape 125"/>
          <p:cNvSpPr>
            <a:spLocks noChangeArrowheads="1"/>
          </p:cNvSpPr>
          <p:nvPr/>
        </p:nvSpPr>
        <p:spPr bwMode="auto">
          <a:xfrm>
            <a:off x="4210844" y="13937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382929332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 xmlns:a16="http://schemas.microsoft.com/office/drawing/2014/main" id="{9D75D61F-DFF5-470A-AA64-7371E2D45684}"/>
              </a:ext>
            </a:extLst>
          </p:cNvPr>
          <p:cNvSpPr>
            <a:spLocks noGrp="1"/>
          </p:cNvSpPr>
          <p:nvPr>
            <p:ph type="body" sz="quarter" idx="10"/>
          </p:nvPr>
        </p:nvSpPr>
        <p:spPr>
          <a:xfrm>
            <a:off x="5148064" y="1995686"/>
            <a:ext cx="3207190" cy="382299"/>
          </a:xfrm>
        </p:spPr>
        <p:txBody>
          <a:bodyPr/>
          <a:lstStyle/>
          <a:p>
            <a:r>
              <a:rPr lang="zh-CN" altLang="en-US" sz="2400" dirty="0"/>
              <a:t>栈</a:t>
            </a:r>
          </a:p>
        </p:txBody>
      </p:sp>
      <p:sp>
        <p:nvSpPr>
          <p:cNvPr id="5" name="文本占位符 4">
            <a:extLst>
              <a:ext uri="{FF2B5EF4-FFF2-40B4-BE49-F238E27FC236}">
                <a16:creationId xmlns="" xmlns:a16="http://schemas.microsoft.com/office/drawing/2014/main" id="{706BE874-72A4-48E0-9611-FFE3B80D3D23}"/>
              </a:ext>
            </a:extLst>
          </p:cNvPr>
          <p:cNvSpPr>
            <a:spLocks noGrp="1"/>
          </p:cNvSpPr>
          <p:nvPr>
            <p:ph type="body" sz="quarter" idx="11"/>
          </p:nvPr>
        </p:nvSpPr>
        <p:spPr>
          <a:xfrm>
            <a:off x="5143096" y="2815655"/>
            <a:ext cx="3207190" cy="382299"/>
          </a:xfrm>
        </p:spPr>
        <p:txBody>
          <a:bodyPr/>
          <a:lstStyle/>
          <a:p>
            <a:r>
              <a:rPr lang="zh-CN" altLang="en-US" sz="2400" dirty="0"/>
              <a:t>队列</a:t>
            </a:r>
          </a:p>
        </p:txBody>
      </p:sp>
    </p:spTree>
    <p:extLst>
      <p:ext uri="{BB962C8B-B14F-4D97-AF65-F5344CB8AC3E}">
        <p14:creationId xmlns:p14="http://schemas.microsoft.com/office/powerpoint/2010/main" val="1594319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Group 2"/>
          <p:cNvGrpSpPr>
            <a:grpSpLocks/>
          </p:cNvGrpSpPr>
          <p:nvPr/>
        </p:nvGrpSpPr>
        <p:grpSpPr bwMode="auto">
          <a:xfrm>
            <a:off x="2267744" y="555526"/>
            <a:ext cx="4572000" cy="3881438"/>
            <a:chOff x="960" y="880"/>
            <a:chExt cx="3840" cy="3260"/>
          </a:xfrm>
        </p:grpSpPr>
        <p:sp>
          <p:nvSpPr>
            <p:cNvPr id="103429"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30"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31"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32"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33"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34"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35"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36"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37"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38"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39"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40"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41"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42"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43"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44"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45"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46"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47"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48"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49"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50"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51"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52"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53"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54"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55"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56"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57"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58"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59"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60"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61"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62"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63"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64"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65"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66"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67"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68"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69"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70"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71"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72"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73"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74"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75"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76"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77"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78"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79"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80"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81"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82"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83"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84"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85"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86"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87"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88"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89"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90"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91"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92"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93"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94"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95"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96"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97"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98"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499"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00"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01"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02"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03"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04"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05"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06"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07"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08"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09"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10"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11"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12"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13"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14"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15"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16"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17"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18"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19"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20"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21"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22"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23"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24"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25"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26"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27"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28"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3529"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30"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31"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32"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33"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34"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35"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36"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37"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38"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39"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40"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41"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42"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43"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44"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45"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46"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47"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48"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49"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550"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3427" name="AutoShape 125"/>
          <p:cNvSpPr>
            <a:spLocks noChangeArrowheads="1"/>
          </p:cNvSpPr>
          <p:nvPr/>
        </p:nvSpPr>
        <p:spPr bwMode="auto">
          <a:xfrm>
            <a:off x="4668044" y="13937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269547320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2"/>
          <p:cNvGrpSpPr>
            <a:grpSpLocks/>
          </p:cNvGrpSpPr>
          <p:nvPr/>
        </p:nvGrpSpPr>
        <p:grpSpPr bwMode="auto">
          <a:xfrm>
            <a:off x="2267744" y="555526"/>
            <a:ext cx="4572000" cy="3881438"/>
            <a:chOff x="960" y="880"/>
            <a:chExt cx="3840" cy="3260"/>
          </a:xfrm>
        </p:grpSpPr>
        <p:sp>
          <p:nvSpPr>
            <p:cNvPr id="104453"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54"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55"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56"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57"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58"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59"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60"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61"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62"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63"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64"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65"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66"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67"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68"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69"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70"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71"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72"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73"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74"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75"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76"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77"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78"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79"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80"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81"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82"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83"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84"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85"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86"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87"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88"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89"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90"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91"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92"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93"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94"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95"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96"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97"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98"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499"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00"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01"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02"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03"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04"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05"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06"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07"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08"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09"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10"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11"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12"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13"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14"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15"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16"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17"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18"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19"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20"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21"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22"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23"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24"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25"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26"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27"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28"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29"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30"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31"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32"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33"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34"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35"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36"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37"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38"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39"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40"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41"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42"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43"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44"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45"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46"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47"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48"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49"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50"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51"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52"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4553"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54"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55"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56"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57"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58"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59"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60"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61"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62"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63"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64"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65"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66"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67"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68"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69"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70"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71"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72"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73"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574"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4451" name="AutoShape 125"/>
          <p:cNvSpPr>
            <a:spLocks noChangeArrowheads="1"/>
          </p:cNvSpPr>
          <p:nvPr/>
        </p:nvSpPr>
        <p:spPr bwMode="auto">
          <a:xfrm>
            <a:off x="5125244" y="13937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16812445"/>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2"/>
          <p:cNvGrpSpPr>
            <a:grpSpLocks/>
          </p:cNvGrpSpPr>
          <p:nvPr/>
        </p:nvGrpSpPr>
        <p:grpSpPr bwMode="auto">
          <a:xfrm>
            <a:off x="2267744" y="555526"/>
            <a:ext cx="4572000" cy="3881438"/>
            <a:chOff x="960" y="880"/>
            <a:chExt cx="3840" cy="3260"/>
          </a:xfrm>
        </p:grpSpPr>
        <p:sp>
          <p:nvSpPr>
            <p:cNvPr id="105477"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78"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79"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80"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81"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82"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83"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84"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85"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86"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87"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88"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89"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90"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91"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92"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93"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94"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95"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96"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97"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98"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499"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00"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01"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02"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03"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04"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05"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06"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07"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08"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09"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10"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11"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12"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13"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14"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15"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16"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17"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18"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19"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20"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21"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22"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23"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24"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25"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26"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27"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28"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29"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30"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31"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32"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33"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34"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35"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36"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37"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38"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39"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40"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41"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42"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43"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44"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45"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46"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47"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48"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49"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50"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51"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52"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53"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54"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55"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56"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57"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58"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59"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60"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61"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62"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63"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64"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65"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66"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67"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68"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69"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70"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71"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72"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73"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74"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75"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76"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5577"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78"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79"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80"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81"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82"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83"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84"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85"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86"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87"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88"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89"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90"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91"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92"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93"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94"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95"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96"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97"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598"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5475" name="AutoShape 125"/>
          <p:cNvSpPr>
            <a:spLocks noChangeArrowheads="1"/>
          </p:cNvSpPr>
          <p:nvPr/>
        </p:nvSpPr>
        <p:spPr bwMode="auto">
          <a:xfrm>
            <a:off x="5125244" y="10508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134893944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498" name="Group 2"/>
          <p:cNvGrpSpPr>
            <a:grpSpLocks/>
          </p:cNvGrpSpPr>
          <p:nvPr/>
        </p:nvGrpSpPr>
        <p:grpSpPr bwMode="auto">
          <a:xfrm>
            <a:off x="2267744" y="555526"/>
            <a:ext cx="4572000" cy="3881438"/>
            <a:chOff x="960" y="880"/>
            <a:chExt cx="3840" cy="3260"/>
          </a:xfrm>
        </p:grpSpPr>
        <p:sp>
          <p:nvSpPr>
            <p:cNvPr id="106501"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02"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03"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04"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05"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06"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07"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08"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09"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10"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11"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12"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13"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14"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15"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16"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17"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18"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19"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20"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21"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22"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23"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24"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25"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26"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27"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28"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29"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30"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31"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32"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33"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34"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35"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36"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37"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38"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39"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40"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41"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42"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43"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44"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45"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46"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47"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48"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49"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50"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51"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52"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53"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54"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55"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56"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57"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58"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59"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60"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61"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62"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63"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64"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65"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66"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67"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68"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69"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70"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71"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72"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73"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74"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75"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76"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77"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78"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79"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80"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81"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82"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83"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84"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85"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86"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87"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88"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89"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90"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91"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92"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93"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94"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95"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96"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97"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98"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599"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600"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6601"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02"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03"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04"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05"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06"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07"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08"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09"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10"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11"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12"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13"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14"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15"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16"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17"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18"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19"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20"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21"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622"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6499" name="AutoShape 125"/>
          <p:cNvSpPr>
            <a:spLocks noChangeArrowheads="1"/>
          </p:cNvSpPr>
          <p:nvPr/>
        </p:nvSpPr>
        <p:spPr bwMode="auto">
          <a:xfrm>
            <a:off x="4668044" y="10508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3252764207"/>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2"/>
          <p:cNvGrpSpPr>
            <a:grpSpLocks/>
          </p:cNvGrpSpPr>
          <p:nvPr/>
        </p:nvGrpSpPr>
        <p:grpSpPr bwMode="auto">
          <a:xfrm>
            <a:off x="2267744" y="555526"/>
            <a:ext cx="4572000" cy="3881438"/>
            <a:chOff x="960" y="880"/>
            <a:chExt cx="3840" cy="3260"/>
          </a:xfrm>
        </p:grpSpPr>
        <p:sp>
          <p:nvSpPr>
            <p:cNvPr id="107525"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26"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27"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28"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29"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30"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31"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32"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33"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34"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35"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36"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37"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38"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39"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40"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41"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42"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43"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44"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45"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46"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47"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48"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49"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50"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51"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52"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53"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54"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55"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56"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57"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58"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59"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60"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61"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62"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63"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64"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65"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66"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67"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68"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69"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70"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71"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72"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73"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74"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75"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76"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77"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78"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79"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80"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81"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82"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83"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84"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85"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86"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87"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88"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89"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90"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91"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92"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93"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94"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95"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96"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97"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98"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599"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00"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01"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02"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03"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04"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05"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06"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07"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08"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09"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10"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11"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12"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13"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14"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15"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16"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17"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18"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19"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20"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21"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22"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23"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24"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7625"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26"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27"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28"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29"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30"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31"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32"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33"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34"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35"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36"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37"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38"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39"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40"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41"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42"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43"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44"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45"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646"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7523" name="AutoShape 125"/>
          <p:cNvSpPr>
            <a:spLocks noChangeArrowheads="1"/>
          </p:cNvSpPr>
          <p:nvPr/>
        </p:nvSpPr>
        <p:spPr bwMode="auto">
          <a:xfrm>
            <a:off x="4210844" y="10508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536580887"/>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6" name="Group 2"/>
          <p:cNvGrpSpPr>
            <a:grpSpLocks/>
          </p:cNvGrpSpPr>
          <p:nvPr/>
        </p:nvGrpSpPr>
        <p:grpSpPr bwMode="auto">
          <a:xfrm>
            <a:off x="2267744" y="555526"/>
            <a:ext cx="4572000" cy="3881438"/>
            <a:chOff x="960" y="880"/>
            <a:chExt cx="3840" cy="3260"/>
          </a:xfrm>
        </p:grpSpPr>
        <p:sp>
          <p:nvSpPr>
            <p:cNvPr id="108549"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50"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51"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52"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53"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54"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55"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56"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57"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58"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59"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60"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61"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62"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63"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64"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65"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66"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67"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68"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69"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70"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71"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72"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73"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74"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75"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76"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77"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78"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79"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80"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81"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82"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83"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84"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85"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86"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87"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88"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89"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90"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91"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92"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93"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94"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95"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96"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97"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98"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599"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00"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01"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02"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03"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04"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05"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06"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07"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08"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09"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10"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11"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12"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13"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14"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15"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16"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17"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18"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19"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20"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21"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22"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23"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24"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25"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26"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27"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28"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29"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30"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31"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32"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33"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34"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35"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36"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37"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38"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39"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40"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41"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42"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43"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44"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45"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46"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47"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48"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8649"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50"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51"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52"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53"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54"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55"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56"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57"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58"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59"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60"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61"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62"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63"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64"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65"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66"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67"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68"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69"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670"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8547" name="AutoShape 125"/>
          <p:cNvSpPr>
            <a:spLocks noChangeArrowheads="1"/>
          </p:cNvSpPr>
          <p:nvPr/>
        </p:nvSpPr>
        <p:spPr bwMode="auto">
          <a:xfrm>
            <a:off x="4668044" y="10508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174026214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70" name="Group 2"/>
          <p:cNvGrpSpPr>
            <a:grpSpLocks/>
          </p:cNvGrpSpPr>
          <p:nvPr/>
        </p:nvGrpSpPr>
        <p:grpSpPr bwMode="auto">
          <a:xfrm>
            <a:off x="2267744" y="555526"/>
            <a:ext cx="4572000" cy="3881438"/>
            <a:chOff x="960" y="880"/>
            <a:chExt cx="3840" cy="3260"/>
          </a:xfrm>
        </p:grpSpPr>
        <p:sp>
          <p:nvSpPr>
            <p:cNvPr id="109573"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74"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75"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76"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77"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78"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79"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80"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81"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82"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83"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84"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85"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86"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87"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88"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89"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90"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91"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92"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93"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94"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95"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96"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97"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98"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599"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00"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01"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02"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03"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04"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05"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06"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07"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08"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09"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10"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11"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12"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13"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14"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15"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16"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17"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18"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19"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20"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21"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22"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23"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24"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25"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26"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27"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28"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29"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30"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31"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32"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33"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34"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35"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36"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37"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38"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39"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40"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41"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42"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43"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44"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45"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46"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47"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48"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49"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50"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51"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52"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53"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54"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55"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56"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57"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58"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59"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60"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61"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62"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63"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64"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65"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66"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67"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68"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69"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70"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71"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72"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09673"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74"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75"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76"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77"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78"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79"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80"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81"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82"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83"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84"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85"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86"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87"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88"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89"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90"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91"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92"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93"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694"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9571" name="AutoShape 125"/>
          <p:cNvSpPr>
            <a:spLocks noChangeArrowheads="1"/>
          </p:cNvSpPr>
          <p:nvPr/>
        </p:nvSpPr>
        <p:spPr bwMode="auto">
          <a:xfrm>
            <a:off x="5125244" y="10508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1145613674"/>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594" name="Group 2"/>
          <p:cNvGrpSpPr>
            <a:grpSpLocks/>
          </p:cNvGrpSpPr>
          <p:nvPr/>
        </p:nvGrpSpPr>
        <p:grpSpPr bwMode="auto">
          <a:xfrm>
            <a:off x="2267744" y="555526"/>
            <a:ext cx="4572000" cy="3881438"/>
            <a:chOff x="960" y="880"/>
            <a:chExt cx="3840" cy="3260"/>
          </a:xfrm>
        </p:grpSpPr>
        <p:sp>
          <p:nvSpPr>
            <p:cNvPr id="110597"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598"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599"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00"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01"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02"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03"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04"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05"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06"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07"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08"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09"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10"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11"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12"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13"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14"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15"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16"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17"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18"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19"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20"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21"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22"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23"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24"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25"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26"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27"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28"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29"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30"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31"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32"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33"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34"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35"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36"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37"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38"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39"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40"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41"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42"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43"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44"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45"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46"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47"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48"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49"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50"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51"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52"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53"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54"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55"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56"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57"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58"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59"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60"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61"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62"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63"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64"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65"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66"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67"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68"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69"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70"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71"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72"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73"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74"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75"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76"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77"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78"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79"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80"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81"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82"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83"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84"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85"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86"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87"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88"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89"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90"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91"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92"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93"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94"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95"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96"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0697"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98"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99"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00"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01"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02"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03"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04"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05"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06"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07"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08"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09"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10"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11"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12"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13"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14"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15"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16"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17"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718"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0595" name="AutoShape 125"/>
          <p:cNvSpPr>
            <a:spLocks noChangeArrowheads="1"/>
          </p:cNvSpPr>
          <p:nvPr/>
        </p:nvSpPr>
        <p:spPr bwMode="auto">
          <a:xfrm>
            <a:off x="5125244" y="13937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1300792772"/>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8" name="Group 2"/>
          <p:cNvGrpSpPr>
            <a:grpSpLocks/>
          </p:cNvGrpSpPr>
          <p:nvPr/>
        </p:nvGrpSpPr>
        <p:grpSpPr bwMode="auto">
          <a:xfrm>
            <a:off x="2267744" y="555526"/>
            <a:ext cx="4572000" cy="3881438"/>
            <a:chOff x="960" y="880"/>
            <a:chExt cx="3840" cy="3260"/>
          </a:xfrm>
        </p:grpSpPr>
        <p:sp>
          <p:nvSpPr>
            <p:cNvPr id="111621"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22"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23"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24"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25"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26"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27"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28"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29"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30"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31"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32"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33"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34"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35"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36"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37"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38"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39"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40"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41"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42"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43"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44"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45"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46"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47"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48"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49"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50"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51"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52"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53"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54"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55"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56"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57"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58"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59"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60"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61"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62"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63"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64"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65"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66"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67"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68"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69"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70"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71"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72"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73"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74"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75"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76"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77"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78"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79"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80"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81"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82"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83"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84"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85"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86"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87"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88"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89"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90"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91"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92"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93"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94"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95"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96"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97"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98"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699"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00"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01"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02"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03"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04"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05"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06"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07"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08"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09"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10"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11"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12"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13"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14"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15"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16"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17"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18"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19"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20"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1721"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22"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23"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24"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25"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26"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27"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28"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29"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30"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31"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32"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33"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34"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35"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36"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37"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38"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39"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40"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41"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742"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1619" name="AutoShape 125"/>
          <p:cNvSpPr>
            <a:spLocks noChangeArrowheads="1"/>
          </p:cNvSpPr>
          <p:nvPr/>
        </p:nvSpPr>
        <p:spPr bwMode="auto">
          <a:xfrm>
            <a:off x="4668044" y="13937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1271700469"/>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2"/>
          <p:cNvGrpSpPr>
            <a:grpSpLocks/>
          </p:cNvGrpSpPr>
          <p:nvPr/>
        </p:nvGrpSpPr>
        <p:grpSpPr bwMode="auto">
          <a:xfrm>
            <a:off x="2267744" y="555526"/>
            <a:ext cx="4572000" cy="3881438"/>
            <a:chOff x="960" y="880"/>
            <a:chExt cx="3840" cy="3260"/>
          </a:xfrm>
        </p:grpSpPr>
        <p:sp>
          <p:nvSpPr>
            <p:cNvPr id="112645"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46"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47"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48"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49"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50"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51"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52"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53"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54"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55"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56"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57"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58"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59"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60"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61"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62"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63"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64"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65"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66"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67"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68"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69"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70"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71"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72"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73"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74"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75"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76"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77"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78"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79"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80"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81"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82"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83"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84"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85"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86"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87"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88"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89"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90"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91"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92"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93"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94"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95"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96"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97"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98"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699"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00"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01"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02"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03"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04"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05"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06"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07"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08"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09"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10"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11"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12"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13"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14"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15"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16"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17"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18"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19"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20"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21"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22"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23"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24"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25"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26"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27"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28"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29"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30"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31"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32"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33"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34"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35"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36"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37"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38"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39"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40"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41"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42"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43"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44"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2745"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46"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47"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48"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49"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50"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51"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52"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53"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54"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55"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56"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57"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58"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59"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60"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61"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62"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63"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64"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65"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766"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2643" name="AutoShape 125"/>
          <p:cNvSpPr>
            <a:spLocks noChangeArrowheads="1"/>
          </p:cNvSpPr>
          <p:nvPr/>
        </p:nvSpPr>
        <p:spPr bwMode="auto">
          <a:xfrm>
            <a:off x="4210844" y="13937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74727846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栈</a:t>
            </a:r>
            <a:endParaRPr lang="zh-TW" altLang="en-US" dirty="0"/>
          </a:p>
          <a:p>
            <a:endParaRPr lang="zh-CN" altLang="en-US" dirty="0"/>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
        <p:nvSpPr>
          <p:cNvPr id="2" name="文本框 1"/>
          <p:cNvSpPr txBox="1"/>
          <p:nvPr/>
        </p:nvSpPr>
        <p:spPr>
          <a:xfrm>
            <a:off x="107504" y="4083918"/>
            <a:ext cx="3744416" cy="1008112"/>
          </a:xfrm>
          <a:prstGeom prst="rect">
            <a:avLst/>
          </a:prstGeom>
          <a:solidFill>
            <a:srgbClr val="FFFFFF"/>
          </a:solidFill>
        </p:spPr>
        <p:txBody>
          <a:bodyPr wrap="square" rtlCol="0">
            <a:spAutoFit/>
          </a:bodyPr>
          <a:lstStyle/>
          <a:p>
            <a:endParaRPr lang="zh-CN" altLang="en-US" dirty="0"/>
          </a:p>
        </p:txBody>
      </p:sp>
    </p:spTree>
    <p:extLst>
      <p:ext uri="{BB962C8B-B14F-4D97-AF65-F5344CB8AC3E}">
        <p14:creationId xmlns:p14="http://schemas.microsoft.com/office/powerpoint/2010/main" val="2702318234"/>
      </p:ext>
    </p:extLst>
  </p:cSld>
  <p:clrMapOvr>
    <a:masterClrMapping/>
  </p:clrMapOvr>
  <p:transition>
    <p:cover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6" name="Group 2"/>
          <p:cNvGrpSpPr>
            <a:grpSpLocks/>
          </p:cNvGrpSpPr>
          <p:nvPr/>
        </p:nvGrpSpPr>
        <p:grpSpPr bwMode="auto">
          <a:xfrm>
            <a:off x="2267744" y="555526"/>
            <a:ext cx="4572000" cy="3881438"/>
            <a:chOff x="960" y="880"/>
            <a:chExt cx="3840" cy="3260"/>
          </a:xfrm>
        </p:grpSpPr>
        <p:sp>
          <p:nvSpPr>
            <p:cNvPr id="113669"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70"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71"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72"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73"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74"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75"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76"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77"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78"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79"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80"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81"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82"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83"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84"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85"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86"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87"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88"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89"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90"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91"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92"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93"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94"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95"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96"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97"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98"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699"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00"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01"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02"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03"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04"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05"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06"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07"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08"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09"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10"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11"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12"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13"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14"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15"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16"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17"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18"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19"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20"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21"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22"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23"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24"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25"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26"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27"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28"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29"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30"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31"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32"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33"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34"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35"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36"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37"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38"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39"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40"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41"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42"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43"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44"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45"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46"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47"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48"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49"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50"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51"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52"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53"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54"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55"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56"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57"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58"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59"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60"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61"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62"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63"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64"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65"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66"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67"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68"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3769"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70"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71"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72"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73"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74"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75"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76"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77"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78"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79"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80"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81"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82"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83"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84"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85"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86"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87"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88"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89"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3790"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3667" name="AutoShape 125"/>
          <p:cNvSpPr>
            <a:spLocks noChangeArrowheads="1"/>
          </p:cNvSpPr>
          <p:nvPr/>
        </p:nvSpPr>
        <p:spPr bwMode="auto">
          <a:xfrm>
            <a:off x="4210844" y="179377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2567733659"/>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2267744" y="555526"/>
            <a:ext cx="4572000" cy="3881438"/>
            <a:chOff x="960" y="880"/>
            <a:chExt cx="3840" cy="3260"/>
          </a:xfrm>
        </p:grpSpPr>
        <p:sp>
          <p:nvSpPr>
            <p:cNvPr id="114693"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694"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695"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696"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697"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698"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699"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00"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01"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02"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03"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04"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05"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06"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07"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08"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09"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10"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11"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12"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13"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14"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15"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16"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17"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18"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19"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20"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21"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22"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23"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24"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25"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26"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27"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28"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29"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30"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31"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32"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33"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34"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35"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36"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37"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38"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39"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40"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41"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42"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43"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44"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45"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46"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47"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48"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49"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50"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51"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52"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53"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54"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55"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56"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57"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58"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59"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60"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61"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62"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63"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64"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65"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66"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67"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68"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69"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70"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71"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72"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73"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74"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75"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76"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77"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78"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79"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80"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81"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82"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83"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84"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85"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86"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87"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88"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89"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90"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91"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92"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4793"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94"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95"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96"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97"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98"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99"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00"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01"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02"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03"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04"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05"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06"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07"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08"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09"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10"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11"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12"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13"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814"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4691" name="AutoShape 125"/>
          <p:cNvSpPr>
            <a:spLocks noChangeArrowheads="1"/>
          </p:cNvSpPr>
          <p:nvPr/>
        </p:nvSpPr>
        <p:spPr bwMode="auto">
          <a:xfrm>
            <a:off x="3810794" y="179377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159709641"/>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2"/>
          <p:cNvGrpSpPr>
            <a:grpSpLocks/>
          </p:cNvGrpSpPr>
          <p:nvPr/>
        </p:nvGrpSpPr>
        <p:grpSpPr bwMode="auto">
          <a:xfrm>
            <a:off x="2267744" y="555526"/>
            <a:ext cx="4572000" cy="3881438"/>
            <a:chOff x="960" y="880"/>
            <a:chExt cx="3840" cy="3260"/>
          </a:xfrm>
        </p:grpSpPr>
        <p:sp>
          <p:nvSpPr>
            <p:cNvPr id="115717"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18"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19"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20"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21"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22"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23"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24"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25"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26"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27"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28"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29"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30"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31"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32"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33"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34"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35"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36"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37"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38"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39"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40"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41"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42"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43"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44"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45"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46"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47"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48"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49"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50"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51"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52"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53"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54"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55"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56"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57"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58"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59"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60"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61"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62"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63"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64"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65"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66"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67"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68"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69"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70"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71"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72"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73"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74"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75"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76"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77"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78"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79"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80"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81"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82"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83"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84"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85"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86"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87"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88"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89"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90"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91"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92"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93"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94"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95"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96"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97"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98"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799"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00"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01"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02"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03"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04"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05"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06"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07"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08"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09"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10"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11"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12"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13"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14"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15"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16"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5817"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18"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19"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20"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21"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22"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23"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24"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25"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26"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27"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28"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29"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30"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31"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32"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33"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34"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35"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36"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37"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5838"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5715" name="AutoShape 125"/>
          <p:cNvSpPr>
            <a:spLocks noChangeArrowheads="1"/>
          </p:cNvSpPr>
          <p:nvPr/>
        </p:nvSpPr>
        <p:spPr bwMode="auto">
          <a:xfrm>
            <a:off x="3296444" y="179377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91167401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2"/>
          <p:cNvGrpSpPr>
            <a:grpSpLocks/>
          </p:cNvGrpSpPr>
          <p:nvPr/>
        </p:nvGrpSpPr>
        <p:grpSpPr bwMode="auto">
          <a:xfrm>
            <a:off x="2267744" y="555526"/>
            <a:ext cx="4572000" cy="3881438"/>
            <a:chOff x="960" y="880"/>
            <a:chExt cx="3840" cy="3260"/>
          </a:xfrm>
        </p:grpSpPr>
        <p:sp>
          <p:nvSpPr>
            <p:cNvPr id="116741"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42"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43"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44"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45"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46"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47"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48"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49"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50"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51"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52"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53"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54"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55"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56"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57"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58"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59"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60"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61"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62"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63"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64"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65"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66"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67"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68"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69"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70"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71"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72"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73"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74"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75"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76"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77"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78"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79"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80"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81"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82"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83"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84"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85"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86"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87"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88"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89"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90"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91"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92"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93"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94"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95"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96"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97"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98"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799"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00"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01"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02"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03"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04"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05"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06"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07"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08"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09"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10"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11"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12"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13"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14"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15"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16"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17"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18"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19"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20"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21"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22"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23"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24"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25"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26"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27"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28"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29"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30"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31"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32"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33"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34"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35"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36"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37"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38"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39"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40"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6841"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42"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43"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44"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45"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46"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47"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48"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49"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50"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51"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52"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53"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54"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55"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56"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57"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58"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59"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60"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61"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6862"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6739" name="AutoShape 125"/>
          <p:cNvSpPr>
            <a:spLocks noChangeArrowheads="1"/>
          </p:cNvSpPr>
          <p:nvPr/>
        </p:nvSpPr>
        <p:spPr bwMode="auto">
          <a:xfrm>
            <a:off x="2839244" y="179377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76485109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2" name="Group 2"/>
          <p:cNvGrpSpPr>
            <a:grpSpLocks/>
          </p:cNvGrpSpPr>
          <p:nvPr/>
        </p:nvGrpSpPr>
        <p:grpSpPr bwMode="auto">
          <a:xfrm>
            <a:off x="2267744" y="555526"/>
            <a:ext cx="4572000" cy="3881438"/>
            <a:chOff x="960" y="880"/>
            <a:chExt cx="3840" cy="3260"/>
          </a:xfrm>
        </p:grpSpPr>
        <p:sp>
          <p:nvSpPr>
            <p:cNvPr id="117765"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66"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67"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68"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69"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70"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71"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72"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73"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74"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75"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76"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77"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78"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79"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80"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81"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82"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83"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84"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85"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86"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87"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88"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89"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90"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91"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92"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93"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94"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95"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96"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97"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98"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799"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00"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01"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02"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03"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04"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05"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06"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07"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08"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09"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10"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11"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12"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13"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14"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15"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16"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17"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18"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19"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20"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21"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22"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23"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24"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25"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26"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27"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28"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29"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30"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31"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32"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33"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34"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35"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36"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37"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38"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39"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40"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41"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42"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43"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44"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45"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46"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47"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48"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49"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50"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51"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52"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53"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54"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55"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56"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57"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58"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59"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60"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61"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62"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63"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64"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7865"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66"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67"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68"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69"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70"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71"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72"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73"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74"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75"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76"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77"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78"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79"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80"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81"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82"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83"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84"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85"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886"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7763" name="AutoShape 125"/>
          <p:cNvSpPr>
            <a:spLocks noChangeArrowheads="1"/>
          </p:cNvSpPr>
          <p:nvPr/>
        </p:nvSpPr>
        <p:spPr bwMode="auto">
          <a:xfrm>
            <a:off x="2839244" y="219382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205699003"/>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86" name="Group 2"/>
          <p:cNvGrpSpPr>
            <a:grpSpLocks/>
          </p:cNvGrpSpPr>
          <p:nvPr/>
        </p:nvGrpSpPr>
        <p:grpSpPr bwMode="auto">
          <a:xfrm>
            <a:off x="2267744" y="555526"/>
            <a:ext cx="4572000" cy="3881438"/>
            <a:chOff x="960" y="880"/>
            <a:chExt cx="3840" cy="3260"/>
          </a:xfrm>
        </p:grpSpPr>
        <p:sp>
          <p:nvSpPr>
            <p:cNvPr id="118789" name="Rectangle 3"/>
            <p:cNvSpPr>
              <a:spLocks noChangeArrowheads="1"/>
            </p:cNvSpPr>
            <p:nvPr/>
          </p:nvSpPr>
          <p:spPr bwMode="auto">
            <a:xfrm>
              <a:off x="441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790" name="Rectangle 4"/>
            <p:cNvSpPr>
              <a:spLocks noChangeArrowheads="1"/>
            </p:cNvSpPr>
            <p:nvPr/>
          </p:nvSpPr>
          <p:spPr bwMode="auto">
            <a:xfrm>
              <a:off x="403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791" name="Rectangle 5"/>
            <p:cNvSpPr>
              <a:spLocks noChangeArrowheads="1"/>
            </p:cNvSpPr>
            <p:nvPr/>
          </p:nvSpPr>
          <p:spPr bwMode="auto">
            <a:xfrm>
              <a:off x="364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792" name="Rectangle 6"/>
            <p:cNvSpPr>
              <a:spLocks noChangeArrowheads="1"/>
            </p:cNvSpPr>
            <p:nvPr/>
          </p:nvSpPr>
          <p:spPr bwMode="auto">
            <a:xfrm>
              <a:off x="326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793" name="Rectangle 7"/>
            <p:cNvSpPr>
              <a:spLocks noChangeArrowheads="1"/>
            </p:cNvSpPr>
            <p:nvPr/>
          </p:nvSpPr>
          <p:spPr bwMode="auto">
            <a:xfrm>
              <a:off x="288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794" name="Rectangle 8"/>
            <p:cNvSpPr>
              <a:spLocks noChangeArrowheads="1"/>
            </p:cNvSpPr>
            <p:nvPr/>
          </p:nvSpPr>
          <p:spPr bwMode="auto">
            <a:xfrm>
              <a:off x="2496"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795" name="Rectangle 9"/>
            <p:cNvSpPr>
              <a:spLocks noChangeArrowheads="1"/>
            </p:cNvSpPr>
            <p:nvPr/>
          </p:nvSpPr>
          <p:spPr bwMode="auto">
            <a:xfrm>
              <a:off x="2112"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796" name="Rectangle 10"/>
            <p:cNvSpPr>
              <a:spLocks noChangeArrowheads="1"/>
            </p:cNvSpPr>
            <p:nvPr/>
          </p:nvSpPr>
          <p:spPr bwMode="auto">
            <a:xfrm>
              <a:off x="1728"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797" name="Rectangle 11"/>
            <p:cNvSpPr>
              <a:spLocks noChangeArrowheads="1"/>
            </p:cNvSpPr>
            <p:nvPr/>
          </p:nvSpPr>
          <p:spPr bwMode="auto">
            <a:xfrm>
              <a:off x="1344"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798" name="Rectangle 12"/>
            <p:cNvSpPr>
              <a:spLocks noChangeArrowheads="1"/>
            </p:cNvSpPr>
            <p:nvPr/>
          </p:nvSpPr>
          <p:spPr bwMode="auto">
            <a:xfrm>
              <a:off x="960" y="381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799" name="Rectangle 13"/>
            <p:cNvSpPr>
              <a:spLocks noChangeArrowheads="1"/>
            </p:cNvSpPr>
            <p:nvPr/>
          </p:nvSpPr>
          <p:spPr bwMode="auto">
            <a:xfrm>
              <a:off x="4416"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00" name="Rectangle 14"/>
            <p:cNvSpPr>
              <a:spLocks noChangeArrowheads="1"/>
            </p:cNvSpPr>
            <p:nvPr/>
          </p:nvSpPr>
          <p:spPr bwMode="auto">
            <a:xfrm>
              <a:off x="403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01" name="Rectangle 15"/>
            <p:cNvSpPr>
              <a:spLocks noChangeArrowheads="1"/>
            </p:cNvSpPr>
            <p:nvPr/>
          </p:nvSpPr>
          <p:spPr bwMode="auto">
            <a:xfrm>
              <a:off x="364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02" name="Rectangle 16"/>
            <p:cNvSpPr>
              <a:spLocks noChangeArrowheads="1"/>
            </p:cNvSpPr>
            <p:nvPr/>
          </p:nvSpPr>
          <p:spPr bwMode="auto">
            <a:xfrm>
              <a:off x="3264"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03" name="Rectangle 17"/>
            <p:cNvSpPr>
              <a:spLocks noChangeArrowheads="1"/>
            </p:cNvSpPr>
            <p:nvPr/>
          </p:nvSpPr>
          <p:spPr bwMode="auto">
            <a:xfrm>
              <a:off x="2880"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04" name="Rectangle 18"/>
            <p:cNvSpPr>
              <a:spLocks noChangeArrowheads="1"/>
            </p:cNvSpPr>
            <p:nvPr/>
          </p:nvSpPr>
          <p:spPr bwMode="auto">
            <a:xfrm>
              <a:off x="2496"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05" name="Rectangle 19"/>
            <p:cNvSpPr>
              <a:spLocks noChangeArrowheads="1"/>
            </p:cNvSpPr>
            <p:nvPr/>
          </p:nvSpPr>
          <p:spPr bwMode="auto">
            <a:xfrm>
              <a:off x="2112"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06" name="Rectangle 20"/>
            <p:cNvSpPr>
              <a:spLocks noChangeArrowheads="1"/>
            </p:cNvSpPr>
            <p:nvPr/>
          </p:nvSpPr>
          <p:spPr bwMode="auto">
            <a:xfrm>
              <a:off x="1728" y="348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07" name="Rectangle 21"/>
            <p:cNvSpPr>
              <a:spLocks noChangeArrowheads="1"/>
            </p:cNvSpPr>
            <p:nvPr/>
          </p:nvSpPr>
          <p:spPr bwMode="auto">
            <a:xfrm>
              <a:off x="1344"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08" name="Rectangle 22"/>
            <p:cNvSpPr>
              <a:spLocks noChangeArrowheads="1"/>
            </p:cNvSpPr>
            <p:nvPr/>
          </p:nvSpPr>
          <p:spPr bwMode="auto">
            <a:xfrm>
              <a:off x="960" y="348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09" name="Rectangle 23"/>
            <p:cNvSpPr>
              <a:spLocks noChangeArrowheads="1"/>
            </p:cNvSpPr>
            <p:nvPr/>
          </p:nvSpPr>
          <p:spPr bwMode="auto">
            <a:xfrm>
              <a:off x="441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10" name="Rectangle 24"/>
            <p:cNvSpPr>
              <a:spLocks noChangeArrowheads="1"/>
            </p:cNvSpPr>
            <p:nvPr/>
          </p:nvSpPr>
          <p:spPr bwMode="auto">
            <a:xfrm>
              <a:off x="4032"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11" name="Rectangle 25"/>
            <p:cNvSpPr>
              <a:spLocks noChangeArrowheads="1"/>
            </p:cNvSpPr>
            <p:nvPr/>
          </p:nvSpPr>
          <p:spPr bwMode="auto">
            <a:xfrm>
              <a:off x="364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12" name="Rectangle 26"/>
            <p:cNvSpPr>
              <a:spLocks noChangeArrowheads="1"/>
            </p:cNvSpPr>
            <p:nvPr/>
          </p:nvSpPr>
          <p:spPr bwMode="auto">
            <a:xfrm>
              <a:off x="3264"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13" name="Rectangle 27"/>
            <p:cNvSpPr>
              <a:spLocks noChangeArrowheads="1"/>
            </p:cNvSpPr>
            <p:nvPr/>
          </p:nvSpPr>
          <p:spPr bwMode="auto">
            <a:xfrm>
              <a:off x="2880"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14" name="Rectangle 28"/>
            <p:cNvSpPr>
              <a:spLocks noChangeArrowheads="1"/>
            </p:cNvSpPr>
            <p:nvPr/>
          </p:nvSpPr>
          <p:spPr bwMode="auto">
            <a:xfrm>
              <a:off x="2496"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15" name="Rectangle 29"/>
            <p:cNvSpPr>
              <a:spLocks noChangeArrowheads="1"/>
            </p:cNvSpPr>
            <p:nvPr/>
          </p:nvSpPr>
          <p:spPr bwMode="auto">
            <a:xfrm>
              <a:off x="2112"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16" name="Rectangle 30"/>
            <p:cNvSpPr>
              <a:spLocks noChangeArrowheads="1"/>
            </p:cNvSpPr>
            <p:nvPr/>
          </p:nvSpPr>
          <p:spPr bwMode="auto">
            <a:xfrm>
              <a:off x="1728"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17" name="Rectangle 31"/>
            <p:cNvSpPr>
              <a:spLocks noChangeArrowheads="1"/>
            </p:cNvSpPr>
            <p:nvPr/>
          </p:nvSpPr>
          <p:spPr bwMode="auto">
            <a:xfrm>
              <a:off x="1344" y="316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18" name="Rectangle 32"/>
            <p:cNvSpPr>
              <a:spLocks noChangeArrowheads="1"/>
            </p:cNvSpPr>
            <p:nvPr/>
          </p:nvSpPr>
          <p:spPr bwMode="auto">
            <a:xfrm>
              <a:off x="960" y="316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19" name="Rectangle 33"/>
            <p:cNvSpPr>
              <a:spLocks noChangeArrowheads="1"/>
            </p:cNvSpPr>
            <p:nvPr/>
          </p:nvSpPr>
          <p:spPr bwMode="auto">
            <a:xfrm>
              <a:off x="4416"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20" name="Rectangle 34"/>
            <p:cNvSpPr>
              <a:spLocks noChangeArrowheads="1"/>
            </p:cNvSpPr>
            <p:nvPr/>
          </p:nvSpPr>
          <p:spPr bwMode="auto">
            <a:xfrm>
              <a:off x="403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21" name="Rectangle 35"/>
            <p:cNvSpPr>
              <a:spLocks noChangeArrowheads="1"/>
            </p:cNvSpPr>
            <p:nvPr/>
          </p:nvSpPr>
          <p:spPr bwMode="auto">
            <a:xfrm>
              <a:off x="3648"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22" name="Rectangle 36"/>
            <p:cNvSpPr>
              <a:spLocks noChangeArrowheads="1"/>
            </p:cNvSpPr>
            <p:nvPr/>
          </p:nvSpPr>
          <p:spPr bwMode="auto">
            <a:xfrm>
              <a:off x="3264"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23" name="Rectangle 37"/>
            <p:cNvSpPr>
              <a:spLocks noChangeArrowheads="1"/>
            </p:cNvSpPr>
            <p:nvPr/>
          </p:nvSpPr>
          <p:spPr bwMode="auto">
            <a:xfrm>
              <a:off x="2880"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24" name="Rectangle 38"/>
            <p:cNvSpPr>
              <a:spLocks noChangeArrowheads="1"/>
            </p:cNvSpPr>
            <p:nvPr/>
          </p:nvSpPr>
          <p:spPr bwMode="auto">
            <a:xfrm>
              <a:off x="2496"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25" name="Rectangle 39"/>
            <p:cNvSpPr>
              <a:spLocks noChangeArrowheads="1"/>
            </p:cNvSpPr>
            <p:nvPr/>
          </p:nvSpPr>
          <p:spPr bwMode="auto">
            <a:xfrm>
              <a:off x="2112"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26" name="Rectangle 40"/>
            <p:cNvSpPr>
              <a:spLocks noChangeArrowheads="1"/>
            </p:cNvSpPr>
            <p:nvPr/>
          </p:nvSpPr>
          <p:spPr bwMode="auto">
            <a:xfrm>
              <a:off x="1728"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27" name="Rectangle 41"/>
            <p:cNvSpPr>
              <a:spLocks noChangeArrowheads="1"/>
            </p:cNvSpPr>
            <p:nvPr/>
          </p:nvSpPr>
          <p:spPr bwMode="auto">
            <a:xfrm>
              <a:off x="1344" y="283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28" name="Rectangle 42"/>
            <p:cNvSpPr>
              <a:spLocks noChangeArrowheads="1"/>
            </p:cNvSpPr>
            <p:nvPr/>
          </p:nvSpPr>
          <p:spPr bwMode="auto">
            <a:xfrm>
              <a:off x="960" y="283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29" name="Rectangle 43"/>
            <p:cNvSpPr>
              <a:spLocks noChangeArrowheads="1"/>
            </p:cNvSpPr>
            <p:nvPr/>
          </p:nvSpPr>
          <p:spPr bwMode="auto">
            <a:xfrm>
              <a:off x="441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30" name="Rectangle 44"/>
            <p:cNvSpPr>
              <a:spLocks noChangeArrowheads="1"/>
            </p:cNvSpPr>
            <p:nvPr/>
          </p:nvSpPr>
          <p:spPr bwMode="auto">
            <a:xfrm>
              <a:off x="403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31" name="Rectangle 45"/>
            <p:cNvSpPr>
              <a:spLocks noChangeArrowheads="1"/>
            </p:cNvSpPr>
            <p:nvPr/>
          </p:nvSpPr>
          <p:spPr bwMode="auto">
            <a:xfrm>
              <a:off x="364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32" name="Rectangle 46"/>
            <p:cNvSpPr>
              <a:spLocks noChangeArrowheads="1"/>
            </p:cNvSpPr>
            <p:nvPr/>
          </p:nvSpPr>
          <p:spPr bwMode="auto">
            <a:xfrm>
              <a:off x="326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33" name="Rectangle 47"/>
            <p:cNvSpPr>
              <a:spLocks noChangeArrowheads="1"/>
            </p:cNvSpPr>
            <p:nvPr/>
          </p:nvSpPr>
          <p:spPr bwMode="auto">
            <a:xfrm>
              <a:off x="2880"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34" name="Rectangle 48"/>
            <p:cNvSpPr>
              <a:spLocks noChangeArrowheads="1"/>
            </p:cNvSpPr>
            <p:nvPr/>
          </p:nvSpPr>
          <p:spPr bwMode="auto">
            <a:xfrm>
              <a:off x="2496"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35" name="Rectangle 49"/>
            <p:cNvSpPr>
              <a:spLocks noChangeArrowheads="1"/>
            </p:cNvSpPr>
            <p:nvPr/>
          </p:nvSpPr>
          <p:spPr bwMode="auto">
            <a:xfrm>
              <a:off x="2112"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36" name="Rectangle 50"/>
            <p:cNvSpPr>
              <a:spLocks noChangeArrowheads="1"/>
            </p:cNvSpPr>
            <p:nvPr/>
          </p:nvSpPr>
          <p:spPr bwMode="auto">
            <a:xfrm>
              <a:off x="1728"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37" name="Rectangle 51"/>
            <p:cNvSpPr>
              <a:spLocks noChangeArrowheads="1"/>
            </p:cNvSpPr>
            <p:nvPr/>
          </p:nvSpPr>
          <p:spPr bwMode="auto">
            <a:xfrm>
              <a:off x="1344" y="2510"/>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38" name="Rectangle 52"/>
            <p:cNvSpPr>
              <a:spLocks noChangeArrowheads="1"/>
            </p:cNvSpPr>
            <p:nvPr/>
          </p:nvSpPr>
          <p:spPr bwMode="auto">
            <a:xfrm>
              <a:off x="960" y="251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39" name="Rectangle 53"/>
            <p:cNvSpPr>
              <a:spLocks noChangeArrowheads="1"/>
            </p:cNvSpPr>
            <p:nvPr/>
          </p:nvSpPr>
          <p:spPr bwMode="auto">
            <a:xfrm>
              <a:off x="441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40" name="Rectangle 54"/>
            <p:cNvSpPr>
              <a:spLocks noChangeArrowheads="1"/>
            </p:cNvSpPr>
            <p:nvPr/>
          </p:nvSpPr>
          <p:spPr bwMode="auto">
            <a:xfrm>
              <a:off x="4032"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41" name="Rectangle 55"/>
            <p:cNvSpPr>
              <a:spLocks noChangeArrowheads="1"/>
            </p:cNvSpPr>
            <p:nvPr/>
          </p:nvSpPr>
          <p:spPr bwMode="auto">
            <a:xfrm>
              <a:off x="3648"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42" name="Rectangle 56"/>
            <p:cNvSpPr>
              <a:spLocks noChangeArrowheads="1"/>
            </p:cNvSpPr>
            <p:nvPr/>
          </p:nvSpPr>
          <p:spPr bwMode="auto">
            <a:xfrm>
              <a:off x="326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43" name="Rectangle 57"/>
            <p:cNvSpPr>
              <a:spLocks noChangeArrowheads="1"/>
            </p:cNvSpPr>
            <p:nvPr/>
          </p:nvSpPr>
          <p:spPr bwMode="auto">
            <a:xfrm>
              <a:off x="2880"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44" name="Rectangle 58"/>
            <p:cNvSpPr>
              <a:spLocks noChangeArrowheads="1"/>
            </p:cNvSpPr>
            <p:nvPr/>
          </p:nvSpPr>
          <p:spPr bwMode="auto">
            <a:xfrm>
              <a:off x="2496"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45" name="Rectangle 59"/>
            <p:cNvSpPr>
              <a:spLocks noChangeArrowheads="1"/>
            </p:cNvSpPr>
            <p:nvPr/>
          </p:nvSpPr>
          <p:spPr bwMode="auto">
            <a:xfrm>
              <a:off x="2112"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46" name="Rectangle 60"/>
            <p:cNvSpPr>
              <a:spLocks noChangeArrowheads="1"/>
            </p:cNvSpPr>
            <p:nvPr/>
          </p:nvSpPr>
          <p:spPr bwMode="auto">
            <a:xfrm>
              <a:off x="1728"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47" name="Rectangle 61"/>
            <p:cNvSpPr>
              <a:spLocks noChangeArrowheads="1"/>
            </p:cNvSpPr>
            <p:nvPr/>
          </p:nvSpPr>
          <p:spPr bwMode="auto">
            <a:xfrm>
              <a:off x="1344" y="2184"/>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48" name="Rectangle 62"/>
            <p:cNvSpPr>
              <a:spLocks noChangeArrowheads="1"/>
            </p:cNvSpPr>
            <p:nvPr/>
          </p:nvSpPr>
          <p:spPr bwMode="auto">
            <a:xfrm>
              <a:off x="960" y="2184"/>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49" name="Rectangle 63"/>
            <p:cNvSpPr>
              <a:spLocks noChangeArrowheads="1"/>
            </p:cNvSpPr>
            <p:nvPr/>
          </p:nvSpPr>
          <p:spPr bwMode="auto">
            <a:xfrm>
              <a:off x="4416"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50" name="Rectangle 64"/>
            <p:cNvSpPr>
              <a:spLocks noChangeArrowheads="1"/>
            </p:cNvSpPr>
            <p:nvPr/>
          </p:nvSpPr>
          <p:spPr bwMode="auto">
            <a:xfrm>
              <a:off x="403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51" name="Rectangle 65"/>
            <p:cNvSpPr>
              <a:spLocks noChangeArrowheads="1"/>
            </p:cNvSpPr>
            <p:nvPr/>
          </p:nvSpPr>
          <p:spPr bwMode="auto">
            <a:xfrm>
              <a:off x="364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52" name="Rectangle 66"/>
            <p:cNvSpPr>
              <a:spLocks noChangeArrowheads="1"/>
            </p:cNvSpPr>
            <p:nvPr/>
          </p:nvSpPr>
          <p:spPr bwMode="auto">
            <a:xfrm>
              <a:off x="3264"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53" name="Rectangle 67"/>
            <p:cNvSpPr>
              <a:spLocks noChangeArrowheads="1"/>
            </p:cNvSpPr>
            <p:nvPr/>
          </p:nvSpPr>
          <p:spPr bwMode="auto">
            <a:xfrm>
              <a:off x="288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54" name="Rectangle 68"/>
            <p:cNvSpPr>
              <a:spLocks noChangeArrowheads="1"/>
            </p:cNvSpPr>
            <p:nvPr/>
          </p:nvSpPr>
          <p:spPr bwMode="auto">
            <a:xfrm>
              <a:off x="2496"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55" name="Rectangle 69"/>
            <p:cNvSpPr>
              <a:spLocks noChangeArrowheads="1"/>
            </p:cNvSpPr>
            <p:nvPr/>
          </p:nvSpPr>
          <p:spPr bwMode="auto">
            <a:xfrm>
              <a:off x="2112"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56" name="Rectangle 70"/>
            <p:cNvSpPr>
              <a:spLocks noChangeArrowheads="1"/>
            </p:cNvSpPr>
            <p:nvPr/>
          </p:nvSpPr>
          <p:spPr bwMode="auto">
            <a:xfrm>
              <a:off x="1728"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57" name="Rectangle 71"/>
            <p:cNvSpPr>
              <a:spLocks noChangeArrowheads="1"/>
            </p:cNvSpPr>
            <p:nvPr/>
          </p:nvSpPr>
          <p:spPr bwMode="auto">
            <a:xfrm>
              <a:off x="1344" y="1858"/>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58" name="Rectangle 72"/>
            <p:cNvSpPr>
              <a:spLocks noChangeArrowheads="1"/>
            </p:cNvSpPr>
            <p:nvPr/>
          </p:nvSpPr>
          <p:spPr bwMode="auto">
            <a:xfrm>
              <a:off x="960" y="1858"/>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59" name="Rectangle 73"/>
            <p:cNvSpPr>
              <a:spLocks noChangeArrowheads="1"/>
            </p:cNvSpPr>
            <p:nvPr/>
          </p:nvSpPr>
          <p:spPr bwMode="auto">
            <a:xfrm>
              <a:off x="4416"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60" name="Rectangle 74"/>
            <p:cNvSpPr>
              <a:spLocks noChangeArrowheads="1"/>
            </p:cNvSpPr>
            <p:nvPr/>
          </p:nvSpPr>
          <p:spPr bwMode="auto">
            <a:xfrm>
              <a:off x="4032"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61" name="Rectangle 75"/>
            <p:cNvSpPr>
              <a:spLocks noChangeArrowheads="1"/>
            </p:cNvSpPr>
            <p:nvPr/>
          </p:nvSpPr>
          <p:spPr bwMode="auto">
            <a:xfrm>
              <a:off x="3648"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62" name="Rectangle 76"/>
            <p:cNvSpPr>
              <a:spLocks noChangeArrowheads="1"/>
            </p:cNvSpPr>
            <p:nvPr/>
          </p:nvSpPr>
          <p:spPr bwMode="auto">
            <a:xfrm>
              <a:off x="326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63" name="Rectangle 77"/>
            <p:cNvSpPr>
              <a:spLocks noChangeArrowheads="1"/>
            </p:cNvSpPr>
            <p:nvPr/>
          </p:nvSpPr>
          <p:spPr bwMode="auto">
            <a:xfrm>
              <a:off x="2880"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64" name="Rectangle 78"/>
            <p:cNvSpPr>
              <a:spLocks noChangeArrowheads="1"/>
            </p:cNvSpPr>
            <p:nvPr/>
          </p:nvSpPr>
          <p:spPr bwMode="auto">
            <a:xfrm>
              <a:off x="2496"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65" name="Rectangle 79"/>
            <p:cNvSpPr>
              <a:spLocks noChangeArrowheads="1"/>
            </p:cNvSpPr>
            <p:nvPr/>
          </p:nvSpPr>
          <p:spPr bwMode="auto">
            <a:xfrm>
              <a:off x="2112"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66" name="Rectangle 80"/>
            <p:cNvSpPr>
              <a:spLocks noChangeArrowheads="1"/>
            </p:cNvSpPr>
            <p:nvPr/>
          </p:nvSpPr>
          <p:spPr bwMode="auto">
            <a:xfrm>
              <a:off x="1728"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67" name="Rectangle 81"/>
            <p:cNvSpPr>
              <a:spLocks noChangeArrowheads="1"/>
            </p:cNvSpPr>
            <p:nvPr/>
          </p:nvSpPr>
          <p:spPr bwMode="auto">
            <a:xfrm>
              <a:off x="1344" y="1532"/>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68" name="Rectangle 82"/>
            <p:cNvSpPr>
              <a:spLocks noChangeArrowheads="1"/>
            </p:cNvSpPr>
            <p:nvPr/>
          </p:nvSpPr>
          <p:spPr bwMode="auto">
            <a:xfrm>
              <a:off x="960" y="1532"/>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69" name="Rectangle 83"/>
            <p:cNvSpPr>
              <a:spLocks noChangeArrowheads="1"/>
            </p:cNvSpPr>
            <p:nvPr/>
          </p:nvSpPr>
          <p:spPr bwMode="auto">
            <a:xfrm>
              <a:off x="4416"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70" name="Rectangle 84"/>
            <p:cNvSpPr>
              <a:spLocks noChangeArrowheads="1"/>
            </p:cNvSpPr>
            <p:nvPr/>
          </p:nvSpPr>
          <p:spPr bwMode="auto">
            <a:xfrm>
              <a:off x="4032"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71" name="Rectangle 85"/>
            <p:cNvSpPr>
              <a:spLocks noChangeArrowheads="1"/>
            </p:cNvSpPr>
            <p:nvPr/>
          </p:nvSpPr>
          <p:spPr bwMode="auto">
            <a:xfrm>
              <a:off x="3648"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72" name="Rectangle 86"/>
            <p:cNvSpPr>
              <a:spLocks noChangeArrowheads="1"/>
            </p:cNvSpPr>
            <p:nvPr/>
          </p:nvSpPr>
          <p:spPr bwMode="auto">
            <a:xfrm>
              <a:off x="326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73" name="Rectangle 87"/>
            <p:cNvSpPr>
              <a:spLocks noChangeArrowheads="1"/>
            </p:cNvSpPr>
            <p:nvPr/>
          </p:nvSpPr>
          <p:spPr bwMode="auto">
            <a:xfrm>
              <a:off x="2880"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74" name="Rectangle 88"/>
            <p:cNvSpPr>
              <a:spLocks noChangeArrowheads="1"/>
            </p:cNvSpPr>
            <p:nvPr/>
          </p:nvSpPr>
          <p:spPr bwMode="auto">
            <a:xfrm>
              <a:off x="2496"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75" name="Rectangle 89"/>
            <p:cNvSpPr>
              <a:spLocks noChangeArrowheads="1"/>
            </p:cNvSpPr>
            <p:nvPr/>
          </p:nvSpPr>
          <p:spPr bwMode="auto">
            <a:xfrm>
              <a:off x="2112"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76" name="Rectangle 90"/>
            <p:cNvSpPr>
              <a:spLocks noChangeArrowheads="1"/>
            </p:cNvSpPr>
            <p:nvPr/>
          </p:nvSpPr>
          <p:spPr bwMode="auto">
            <a:xfrm>
              <a:off x="1728"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77" name="Rectangle 91"/>
            <p:cNvSpPr>
              <a:spLocks noChangeArrowheads="1"/>
            </p:cNvSpPr>
            <p:nvPr/>
          </p:nvSpPr>
          <p:spPr bwMode="auto">
            <a:xfrm>
              <a:off x="1344" y="1206"/>
              <a:ext cx="3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78" name="Rectangle 92"/>
            <p:cNvSpPr>
              <a:spLocks noChangeArrowheads="1"/>
            </p:cNvSpPr>
            <p:nvPr/>
          </p:nvSpPr>
          <p:spPr bwMode="auto">
            <a:xfrm>
              <a:off x="960" y="1206"/>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79" name="Rectangle 93"/>
            <p:cNvSpPr>
              <a:spLocks noChangeArrowheads="1"/>
            </p:cNvSpPr>
            <p:nvPr/>
          </p:nvSpPr>
          <p:spPr bwMode="auto">
            <a:xfrm>
              <a:off x="441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80" name="Rectangle 94"/>
            <p:cNvSpPr>
              <a:spLocks noChangeArrowheads="1"/>
            </p:cNvSpPr>
            <p:nvPr/>
          </p:nvSpPr>
          <p:spPr bwMode="auto">
            <a:xfrm>
              <a:off x="403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81" name="Rectangle 95"/>
            <p:cNvSpPr>
              <a:spLocks noChangeArrowheads="1"/>
            </p:cNvSpPr>
            <p:nvPr/>
          </p:nvSpPr>
          <p:spPr bwMode="auto">
            <a:xfrm>
              <a:off x="364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82" name="Rectangle 96"/>
            <p:cNvSpPr>
              <a:spLocks noChangeArrowheads="1"/>
            </p:cNvSpPr>
            <p:nvPr/>
          </p:nvSpPr>
          <p:spPr bwMode="auto">
            <a:xfrm>
              <a:off x="326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83" name="Rectangle 97"/>
            <p:cNvSpPr>
              <a:spLocks noChangeArrowheads="1"/>
            </p:cNvSpPr>
            <p:nvPr/>
          </p:nvSpPr>
          <p:spPr bwMode="auto">
            <a:xfrm>
              <a:off x="288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84" name="Rectangle 98"/>
            <p:cNvSpPr>
              <a:spLocks noChangeArrowheads="1"/>
            </p:cNvSpPr>
            <p:nvPr/>
          </p:nvSpPr>
          <p:spPr bwMode="auto">
            <a:xfrm>
              <a:off x="2496"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85" name="Rectangle 99"/>
            <p:cNvSpPr>
              <a:spLocks noChangeArrowheads="1"/>
            </p:cNvSpPr>
            <p:nvPr/>
          </p:nvSpPr>
          <p:spPr bwMode="auto">
            <a:xfrm>
              <a:off x="2112"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86" name="Rectangle 100"/>
            <p:cNvSpPr>
              <a:spLocks noChangeArrowheads="1"/>
            </p:cNvSpPr>
            <p:nvPr/>
          </p:nvSpPr>
          <p:spPr bwMode="auto">
            <a:xfrm>
              <a:off x="1728"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87" name="Rectangle 101"/>
            <p:cNvSpPr>
              <a:spLocks noChangeArrowheads="1"/>
            </p:cNvSpPr>
            <p:nvPr/>
          </p:nvSpPr>
          <p:spPr bwMode="auto">
            <a:xfrm>
              <a:off x="1344"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88" name="Rectangle 102"/>
            <p:cNvSpPr>
              <a:spLocks noChangeArrowheads="1"/>
            </p:cNvSpPr>
            <p:nvPr/>
          </p:nvSpPr>
          <p:spPr bwMode="auto">
            <a:xfrm>
              <a:off x="960" y="880"/>
              <a:ext cx="384" cy="326"/>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eaLnBrk="1" hangingPunct="1">
                <a:spcBef>
                  <a:spcPct val="20000"/>
                </a:spcBef>
                <a:buClr>
                  <a:schemeClr val="bg2"/>
                </a:buClr>
                <a:buFont typeface="Monotype Sorts" pitchFamily="2" charset="2"/>
                <a:buNone/>
              </a:pPr>
              <a:endParaRPr kumimoji="1" lang="zh-CN" altLang="en-US" sz="2100" b="0">
                <a:solidFill>
                  <a:schemeClr val="tx1"/>
                </a:solidFill>
                <a:latin typeface="Times New Roman" panose="02020603050405020304" pitchFamily="18" charset="0"/>
              </a:endParaRPr>
            </a:p>
          </p:txBody>
        </p:sp>
        <p:sp>
          <p:nvSpPr>
            <p:cNvPr id="118889" name="Line 103"/>
            <p:cNvSpPr>
              <a:spLocks noChangeShapeType="1"/>
            </p:cNvSpPr>
            <p:nvPr/>
          </p:nvSpPr>
          <p:spPr bwMode="auto">
            <a:xfrm>
              <a:off x="960" y="88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890" name="Line 104"/>
            <p:cNvSpPr>
              <a:spLocks noChangeShapeType="1"/>
            </p:cNvSpPr>
            <p:nvPr/>
          </p:nvSpPr>
          <p:spPr bwMode="auto">
            <a:xfrm>
              <a:off x="960" y="120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891" name="Line 105"/>
            <p:cNvSpPr>
              <a:spLocks noChangeShapeType="1"/>
            </p:cNvSpPr>
            <p:nvPr/>
          </p:nvSpPr>
          <p:spPr bwMode="auto">
            <a:xfrm>
              <a:off x="960" y="153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892" name="Line 106"/>
            <p:cNvSpPr>
              <a:spLocks noChangeShapeType="1"/>
            </p:cNvSpPr>
            <p:nvPr/>
          </p:nvSpPr>
          <p:spPr bwMode="auto">
            <a:xfrm>
              <a:off x="960" y="185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893" name="Line 107"/>
            <p:cNvSpPr>
              <a:spLocks noChangeShapeType="1"/>
            </p:cNvSpPr>
            <p:nvPr/>
          </p:nvSpPr>
          <p:spPr bwMode="auto">
            <a:xfrm>
              <a:off x="960" y="218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894" name="Line 108"/>
            <p:cNvSpPr>
              <a:spLocks noChangeShapeType="1"/>
            </p:cNvSpPr>
            <p:nvPr/>
          </p:nvSpPr>
          <p:spPr bwMode="auto">
            <a:xfrm>
              <a:off x="960" y="2510"/>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895" name="Line 109"/>
            <p:cNvSpPr>
              <a:spLocks noChangeShapeType="1"/>
            </p:cNvSpPr>
            <p:nvPr/>
          </p:nvSpPr>
          <p:spPr bwMode="auto">
            <a:xfrm>
              <a:off x="960" y="2836"/>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896" name="Line 110"/>
            <p:cNvSpPr>
              <a:spLocks noChangeShapeType="1"/>
            </p:cNvSpPr>
            <p:nvPr/>
          </p:nvSpPr>
          <p:spPr bwMode="auto">
            <a:xfrm>
              <a:off x="960" y="3162"/>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897" name="Line 111"/>
            <p:cNvSpPr>
              <a:spLocks noChangeShapeType="1"/>
            </p:cNvSpPr>
            <p:nvPr/>
          </p:nvSpPr>
          <p:spPr bwMode="auto">
            <a:xfrm>
              <a:off x="960" y="3488"/>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898" name="Line 112"/>
            <p:cNvSpPr>
              <a:spLocks noChangeShapeType="1"/>
            </p:cNvSpPr>
            <p:nvPr/>
          </p:nvSpPr>
          <p:spPr bwMode="auto">
            <a:xfrm>
              <a:off x="960" y="3814"/>
              <a:ext cx="384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899" name="Line 113"/>
            <p:cNvSpPr>
              <a:spLocks noChangeShapeType="1"/>
            </p:cNvSpPr>
            <p:nvPr/>
          </p:nvSpPr>
          <p:spPr bwMode="auto">
            <a:xfrm>
              <a:off x="960" y="4140"/>
              <a:ext cx="3840" cy="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900" name="Line 114"/>
            <p:cNvSpPr>
              <a:spLocks noChangeShapeType="1"/>
            </p:cNvSpPr>
            <p:nvPr/>
          </p:nvSpPr>
          <p:spPr bwMode="auto">
            <a:xfrm>
              <a:off x="96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901" name="Line 115"/>
            <p:cNvSpPr>
              <a:spLocks noChangeShapeType="1"/>
            </p:cNvSpPr>
            <p:nvPr/>
          </p:nvSpPr>
          <p:spPr bwMode="auto">
            <a:xfrm>
              <a:off x="134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902" name="Line 116"/>
            <p:cNvSpPr>
              <a:spLocks noChangeShapeType="1"/>
            </p:cNvSpPr>
            <p:nvPr/>
          </p:nvSpPr>
          <p:spPr bwMode="auto">
            <a:xfrm>
              <a:off x="172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903" name="Line 117"/>
            <p:cNvSpPr>
              <a:spLocks noChangeShapeType="1"/>
            </p:cNvSpPr>
            <p:nvPr/>
          </p:nvSpPr>
          <p:spPr bwMode="auto">
            <a:xfrm>
              <a:off x="211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904" name="Line 118"/>
            <p:cNvSpPr>
              <a:spLocks noChangeShapeType="1"/>
            </p:cNvSpPr>
            <p:nvPr/>
          </p:nvSpPr>
          <p:spPr bwMode="auto">
            <a:xfrm>
              <a:off x="249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905" name="Line 119"/>
            <p:cNvSpPr>
              <a:spLocks noChangeShapeType="1"/>
            </p:cNvSpPr>
            <p:nvPr/>
          </p:nvSpPr>
          <p:spPr bwMode="auto">
            <a:xfrm>
              <a:off x="2880"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906" name="Line 120"/>
            <p:cNvSpPr>
              <a:spLocks noChangeShapeType="1"/>
            </p:cNvSpPr>
            <p:nvPr/>
          </p:nvSpPr>
          <p:spPr bwMode="auto">
            <a:xfrm>
              <a:off x="3264"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907" name="Line 121"/>
            <p:cNvSpPr>
              <a:spLocks noChangeShapeType="1"/>
            </p:cNvSpPr>
            <p:nvPr/>
          </p:nvSpPr>
          <p:spPr bwMode="auto">
            <a:xfrm>
              <a:off x="3648"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908" name="Line 122"/>
            <p:cNvSpPr>
              <a:spLocks noChangeShapeType="1"/>
            </p:cNvSpPr>
            <p:nvPr/>
          </p:nvSpPr>
          <p:spPr bwMode="auto">
            <a:xfrm>
              <a:off x="4032"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909" name="Line 123"/>
            <p:cNvSpPr>
              <a:spLocks noChangeShapeType="1"/>
            </p:cNvSpPr>
            <p:nvPr/>
          </p:nvSpPr>
          <p:spPr bwMode="auto">
            <a:xfrm>
              <a:off x="4416" y="880"/>
              <a:ext cx="0" cy="326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8910" name="Line 124"/>
            <p:cNvSpPr>
              <a:spLocks noChangeShapeType="1"/>
            </p:cNvSpPr>
            <p:nvPr/>
          </p:nvSpPr>
          <p:spPr bwMode="auto">
            <a:xfrm>
              <a:off x="4800" y="880"/>
              <a:ext cx="0" cy="3260"/>
            </a:xfrm>
            <a:prstGeom prst="line">
              <a:avLst/>
            </a:prstGeom>
            <a:noFill/>
            <a:ln w="28575" cap="sq">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18787" name="AutoShape 125"/>
          <p:cNvSpPr>
            <a:spLocks noChangeArrowheads="1"/>
          </p:cNvSpPr>
          <p:nvPr/>
        </p:nvSpPr>
        <p:spPr bwMode="auto">
          <a:xfrm>
            <a:off x="2839244" y="2593876"/>
            <a:ext cx="228600" cy="228600"/>
          </a:xfrm>
          <a:prstGeom prst="flowChartConnector">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a:lnSpc>
                <a:spcPct val="40000"/>
              </a:lnSpc>
              <a:spcBef>
                <a:spcPct val="50000"/>
              </a:spcBef>
            </a:pPr>
            <a:endParaRPr lang="zh-CN" altLang="en-US" sz="1200"/>
          </a:p>
        </p:txBody>
      </p:sp>
    </p:spTree>
    <p:extLst>
      <p:ext uri="{BB962C8B-B14F-4D97-AF65-F5344CB8AC3E}">
        <p14:creationId xmlns:p14="http://schemas.microsoft.com/office/powerpoint/2010/main" val="3787802745"/>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数据组织</a:t>
            </a:r>
          </a:p>
        </p:txBody>
      </p:sp>
      <p:sp>
        <p:nvSpPr>
          <p:cNvPr id="4" name="文本框 3"/>
          <p:cNvSpPr txBox="1"/>
          <p:nvPr/>
        </p:nvSpPr>
        <p:spPr>
          <a:xfrm>
            <a:off x="107503" y="915566"/>
            <a:ext cx="8791567" cy="3693319"/>
          </a:xfrm>
          <a:prstGeom prst="rect">
            <a:avLst/>
          </a:prstGeom>
          <a:noFill/>
        </p:spPr>
        <p:txBody>
          <a:bodyPr wrap="square" rtlCol="0">
            <a:spAutoFit/>
          </a:bodyPr>
          <a:lstStyle/>
          <a:p>
            <a:r>
              <a:rPr lang="en-US" altLang="zh-CN" dirty="0">
                <a:solidFill>
                  <a:srgbClr val="0066FF"/>
                </a:solidFill>
                <a:latin typeface="隶书" panose="02010509060101010101" pitchFamily="49" charset="-122"/>
                <a:ea typeface="隶书" panose="02010509060101010101" pitchFamily="49" charset="-122"/>
              </a:rPr>
              <a:t>    </a:t>
            </a:r>
            <a:r>
              <a:rPr lang="zh-CN" altLang="zh-CN" dirty="0">
                <a:solidFill>
                  <a:srgbClr val="0066FF"/>
                </a:solidFill>
                <a:latin typeface="隶书" panose="02010509060101010101" pitchFamily="49" charset="-122"/>
                <a:ea typeface="隶书" panose="02010509060101010101" pitchFamily="49" charset="-122"/>
              </a:rPr>
              <a:t>数组</a:t>
            </a:r>
            <a:r>
              <a:rPr lang="en-US" altLang="zh-CN" dirty="0" err="1">
                <a:solidFill>
                  <a:srgbClr val="0066FF"/>
                </a:solidFill>
                <a:latin typeface="隶书" panose="02010509060101010101" pitchFamily="49" charset="-122"/>
                <a:ea typeface="隶书" panose="02010509060101010101" pitchFamily="49" charset="-122"/>
              </a:rPr>
              <a:t>mazearr</a:t>
            </a:r>
            <a:r>
              <a:rPr lang="zh-CN" altLang="zh-CN" dirty="0">
                <a:solidFill>
                  <a:srgbClr val="0066FF"/>
                </a:solidFill>
                <a:latin typeface="隶书" panose="02010509060101010101" pitchFamily="49" charset="-122"/>
                <a:ea typeface="隶书" panose="02010509060101010101" pitchFamily="49" charset="-122"/>
              </a:rPr>
              <a:t>表示迷宫，其中每个元素表示一个方块状态，值为</a:t>
            </a:r>
            <a:r>
              <a:rPr lang="en-US" altLang="zh-CN" dirty="0">
                <a:solidFill>
                  <a:srgbClr val="0066FF"/>
                </a:solidFill>
                <a:latin typeface="隶书" panose="02010509060101010101" pitchFamily="49" charset="-122"/>
                <a:ea typeface="隶书" panose="02010509060101010101" pitchFamily="49" charset="-122"/>
              </a:rPr>
              <a:t>0</a:t>
            </a:r>
            <a:r>
              <a:rPr lang="zh-CN" altLang="zh-CN" dirty="0">
                <a:solidFill>
                  <a:srgbClr val="0066FF"/>
                </a:solidFill>
                <a:latin typeface="隶书" panose="02010509060101010101" pitchFamily="49" charset="-122"/>
                <a:ea typeface="隶书" panose="02010509060101010101" pitchFamily="49" charset="-122"/>
              </a:rPr>
              <a:t>时表示对应的方块是通道，值为</a:t>
            </a:r>
            <a:r>
              <a:rPr lang="en-US" altLang="zh-CN" dirty="0">
                <a:solidFill>
                  <a:srgbClr val="0066FF"/>
                </a:solidFill>
                <a:latin typeface="隶书" panose="02010509060101010101" pitchFamily="49" charset="-122"/>
                <a:ea typeface="隶书" panose="02010509060101010101" pitchFamily="49" charset="-122"/>
              </a:rPr>
              <a:t>1</a:t>
            </a:r>
            <a:r>
              <a:rPr lang="zh-CN" altLang="zh-CN" dirty="0">
                <a:solidFill>
                  <a:srgbClr val="0066FF"/>
                </a:solidFill>
                <a:latin typeface="隶书" panose="02010509060101010101" pitchFamily="49" charset="-122"/>
                <a:ea typeface="隶书" panose="02010509060101010101" pitchFamily="49" charset="-122"/>
              </a:rPr>
              <a:t>时表示对应的方块是墙。该数组定义如下：</a:t>
            </a:r>
          </a:p>
          <a:p>
            <a:r>
              <a:rPr lang="en-US" altLang="zh-CN" dirty="0" err="1">
                <a:solidFill>
                  <a:srgbClr val="0070C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70C0"/>
                </a:solidFill>
                <a:latin typeface="Times New Roman" panose="02020603050405020304" pitchFamily="18" charset="0"/>
                <a:ea typeface="隶书" panose="02010509060101010101" pitchFamily="49" charset="-122"/>
                <a:cs typeface="Times New Roman" panose="02020603050405020304" pitchFamily="18" charset="0"/>
              </a:rPr>
              <a:t>mazearr</a:t>
            </a:r>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{1,1,1,1,1,1,1,1,1,1},</a:t>
            </a:r>
            <a:endParaRPr lang="zh-CN"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{1,0,0,1,0,0,0,1,0,1},</a:t>
            </a:r>
            <a:endParaRPr lang="zh-CN"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{1,0,0,1,0,0,0,1,0,1},</a:t>
            </a:r>
            <a:endParaRPr lang="zh-CN"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{1,0,0,0,0,1,1,0,0,1},</a:t>
            </a:r>
            <a:endParaRPr lang="zh-CN"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{1,0,1,1,1,0,0,0,0,1},</a:t>
            </a:r>
            <a:endParaRPr lang="zh-CN"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{1,0,0,0,1,0,0,0,0,1}</a:t>
            </a:r>
            <a:endParaRPr lang="zh-CN"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{1,0,1,0,0,0,1,0,0,1}</a:t>
            </a:r>
            <a:endParaRPr lang="zh-CN"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{1,0,1,1,1,0,1,1,0,1}</a:t>
            </a:r>
            <a:endParaRPr lang="zh-CN"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{1,1,0,0,0,0,1,0,0,1}</a:t>
            </a:r>
            <a:endParaRPr lang="zh-CN"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70C0"/>
                </a:solidFill>
                <a:latin typeface="Times New Roman" panose="02020603050405020304" pitchFamily="18" charset="0"/>
                <a:ea typeface="隶书" panose="02010509060101010101" pitchFamily="49" charset="-122"/>
                <a:cs typeface="Times New Roman" panose="02020603050405020304" pitchFamily="18" charset="0"/>
              </a:rPr>
              <a:t>    {1,1,1,1,1,1,1,1,1,1}};</a:t>
            </a:r>
            <a:endParaRPr lang="zh-CN" altLang="en-US" dirty="0">
              <a:latin typeface="Times New Roman" panose="02020603050405020304" pitchFamily="18" charset="0"/>
              <a:ea typeface="隶书" panose="02010509060101010101" pitchFamily="49"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187563324"/>
              </p:ext>
            </p:extLst>
          </p:nvPr>
        </p:nvGraphicFramePr>
        <p:xfrm>
          <a:off x="2555776" y="1851670"/>
          <a:ext cx="2295525" cy="1743075"/>
        </p:xfrm>
        <a:graphic>
          <a:graphicData uri="http://schemas.openxmlformats.org/presentationml/2006/ole">
            <mc:AlternateContent xmlns:mc="http://schemas.openxmlformats.org/markup-compatibility/2006">
              <mc:Choice xmlns:v="urn:schemas-microsoft-com:vml" Requires="v">
                <p:oleObj spid="_x0000_s4100" name="Visio" r:id="rId3" imgW="2279779" imgH="1726905" progId="Visio.Drawing.11">
                  <p:embed/>
                </p:oleObj>
              </mc:Choice>
              <mc:Fallback>
                <p:oleObj name="Visio" r:id="rId3" imgW="2279779" imgH="172690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1851670"/>
                        <a:ext cx="2295525" cy="174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6"/>
          <p:cNvSpPr txBox="1"/>
          <p:nvPr/>
        </p:nvSpPr>
        <p:spPr>
          <a:xfrm>
            <a:off x="4851301" y="1851670"/>
            <a:ext cx="4185195" cy="2862322"/>
          </a:xfrm>
          <a:prstGeom prst="rect">
            <a:avLst/>
          </a:prstGeom>
          <a:noFill/>
        </p:spPr>
        <p:txBody>
          <a:bodyPr wrap="square" rtlCol="0">
            <a:spAutoFit/>
          </a:bodyPr>
          <a:lstStyle/>
          <a:p>
            <a:r>
              <a:rPr lang="en-US" altLang="zh-CN" sz="1600" dirty="0" err="1">
                <a:solidFill>
                  <a:srgbClr val="C00000"/>
                </a:solidFill>
              </a:rPr>
              <a:t>typedef</a:t>
            </a:r>
            <a:r>
              <a:rPr lang="en-US" altLang="zh-CN" sz="1600" dirty="0">
                <a:solidFill>
                  <a:srgbClr val="C00000"/>
                </a:solidFill>
              </a:rPr>
              <a:t> </a:t>
            </a:r>
            <a:r>
              <a:rPr lang="en-US" altLang="zh-CN" sz="1600" dirty="0" err="1">
                <a:solidFill>
                  <a:srgbClr val="C00000"/>
                </a:solidFill>
              </a:rPr>
              <a:t>struct</a:t>
            </a:r>
            <a:r>
              <a:rPr lang="en-US" altLang="zh-CN" sz="1600" dirty="0">
                <a:solidFill>
                  <a:srgbClr val="C00000"/>
                </a:solidFill>
              </a:rPr>
              <a:t>{</a:t>
            </a:r>
            <a:endParaRPr lang="zh-CN" altLang="zh-CN" sz="1600" dirty="0">
              <a:solidFill>
                <a:srgbClr val="C00000"/>
              </a:solidFill>
            </a:endParaRPr>
          </a:p>
          <a:p>
            <a:r>
              <a:rPr lang="en-US" altLang="zh-CN" sz="1600" dirty="0">
                <a:solidFill>
                  <a:srgbClr val="C00000"/>
                </a:solidFill>
              </a:rPr>
              <a:t>    </a:t>
            </a:r>
            <a:r>
              <a:rPr lang="en-US" altLang="zh-CN" sz="1600" dirty="0" err="1">
                <a:solidFill>
                  <a:srgbClr val="C00000"/>
                </a:solidFill>
              </a:rPr>
              <a:t>int</a:t>
            </a:r>
            <a:r>
              <a:rPr lang="en-US" altLang="zh-CN" sz="1600" dirty="0">
                <a:solidFill>
                  <a:srgbClr val="C00000"/>
                </a:solidFill>
              </a:rPr>
              <a:t> row;       //</a:t>
            </a:r>
            <a:r>
              <a:rPr lang="zh-CN" altLang="zh-CN" sz="1600" dirty="0">
                <a:solidFill>
                  <a:srgbClr val="C00000"/>
                </a:solidFill>
              </a:rPr>
              <a:t>当前方块的行号</a:t>
            </a:r>
          </a:p>
          <a:p>
            <a:r>
              <a:rPr lang="en-US" altLang="zh-CN" sz="1600" dirty="0">
                <a:solidFill>
                  <a:srgbClr val="C00000"/>
                </a:solidFill>
              </a:rPr>
              <a:t>    </a:t>
            </a:r>
            <a:r>
              <a:rPr lang="en-US" altLang="zh-CN" sz="1600" dirty="0" err="1">
                <a:solidFill>
                  <a:srgbClr val="C00000"/>
                </a:solidFill>
              </a:rPr>
              <a:t>int</a:t>
            </a:r>
            <a:r>
              <a:rPr lang="en-US" altLang="zh-CN" sz="1600" dirty="0">
                <a:solidFill>
                  <a:srgbClr val="C00000"/>
                </a:solidFill>
              </a:rPr>
              <a:t> col;        //</a:t>
            </a:r>
            <a:r>
              <a:rPr lang="zh-CN" altLang="zh-CN" sz="1600" dirty="0">
                <a:solidFill>
                  <a:srgbClr val="C00000"/>
                </a:solidFill>
              </a:rPr>
              <a:t>当前方块的列号</a:t>
            </a:r>
          </a:p>
          <a:p>
            <a:r>
              <a:rPr lang="en-US" altLang="zh-CN" sz="1600" dirty="0">
                <a:solidFill>
                  <a:srgbClr val="C00000"/>
                </a:solidFill>
              </a:rPr>
              <a:t>}</a:t>
            </a:r>
            <a:r>
              <a:rPr lang="en-US" altLang="zh-CN" sz="1600" dirty="0" err="1">
                <a:solidFill>
                  <a:srgbClr val="C00000"/>
                </a:solidFill>
              </a:rPr>
              <a:t>PosType</a:t>
            </a:r>
            <a:r>
              <a:rPr lang="zh-CN" altLang="zh-CN" sz="1600" dirty="0">
                <a:solidFill>
                  <a:srgbClr val="C00000"/>
                </a:solidFill>
              </a:rPr>
              <a:t>；</a:t>
            </a:r>
          </a:p>
          <a:p>
            <a:r>
              <a:rPr lang="en-US" altLang="zh-CN" sz="1600" dirty="0" err="1">
                <a:solidFill>
                  <a:srgbClr val="C00000"/>
                </a:solidFill>
              </a:rPr>
              <a:t>typedef</a:t>
            </a:r>
            <a:r>
              <a:rPr lang="en-US" altLang="zh-CN" sz="1600" dirty="0">
                <a:solidFill>
                  <a:srgbClr val="C00000"/>
                </a:solidFill>
              </a:rPr>
              <a:t> </a:t>
            </a:r>
            <a:r>
              <a:rPr lang="en-US" altLang="zh-CN" sz="1600" dirty="0" err="1">
                <a:solidFill>
                  <a:srgbClr val="C00000"/>
                </a:solidFill>
              </a:rPr>
              <a:t>struct</a:t>
            </a:r>
            <a:r>
              <a:rPr lang="en-US" altLang="zh-CN" sz="1600" dirty="0">
                <a:solidFill>
                  <a:srgbClr val="C00000"/>
                </a:solidFill>
              </a:rPr>
              <a:t>{</a:t>
            </a:r>
            <a:endParaRPr lang="zh-CN" altLang="zh-CN" sz="1600" dirty="0">
              <a:solidFill>
                <a:srgbClr val="C00000"/>
              </a:solidFill>
            </a:endParaRPr>
          </a:p>
          <a:p>
            <a:r>
              <a:rPr lang="en-US" altLang="zh-CN" sz="1600" dirty="0">
                <a:solidFill>
                  <a:srgbClr val="C00000"/>
                </a:solidFill>
              </a:rPr>
              <a:t>    </a:t>
            </a:r>
            <a:r>
              <a:rPr lang="en-US" altLang="zh-CN" sz="1600" dirty="0" err="1">
                <a:solidFill>
                  <a:srgbClr val="C00000"/>
                </a:solidFill>
              </a:rPr>
              <a:t>int</a:t>
            </a:r>
            <a:r>
              <a:rPr lang="en-US" altLang="zh-CN" sz="1600" dirty="0">
                <a:solidFill>
                  <a:srgbClr val="C00000"/>
                </a:solidFill>
              </a:rPr>
              <a:t> step;        //</a:t>
            </a:r>
            <a:r>
              <a:rPr lang="zh-CN" altLang="zh-CN" sz="1600" dirty="0">
                <a:solidFill>
                  <a:srgbClr val="C00000"/>
                </a:solidFill>
              </a:rPr>
              <a:t>通道在路径上的序号</a:t>
            </a:r>
          </a:p>
          <a:p>
            <a:r>
              <a:rPr lang="en-US" altLang="zh-CN" sz="1600" dirty="0">
                <a:solidFill>
                  <a:srgbClr val="C00000"/>
                </a:solidFill>
              </a:rPr>
              <a:t>    </a:t>
            </a:r>
            <a:r>
              <a:rPr lang="en-US" altLang="zh-CN" sz="1600" dirty="0" err="1">
                <a:solidFill>
                  <a:srgbClr val="C00000"/>
                </a:solidFill>
              </a:rPr>
              <a:t>PosType</a:t>
            </a:r>
            <a:r>
              <a:rPr lang="en-US" altLang="zh-CN" sz="1600" dirty="0">
                <a:solidFill>
                  <a:srgbClr val="C00000"/>
                </a:solidFill>
              </a:rPr>
              <a:t> seat;   //</a:t>
            </a:r>
            <a:r>
              <a:rPr lang="zh-CN" altLang="zh-CN" sz="1600" dirty="0">
                <a:solidFill>
                  <a:srgbClr val="C00000"/>
                </a:solidFill>
              </a:rPr>
              <a:t>通道块在迷宫中的坐标</a:t>
            </a:r>
          </a:p>
          <a:p>
            <a:r>
              <a:rPr lang="en-US" altLang="zh-CN" sz="1600" dirty="0">
                <a:solidFill>
                  <a:srgbClr val="C00000"/>
                </a:solidFill>
              </a:rPr>
              <a:t>    </a:t>
            </a:r>
            <a:r>
              <a:rPr lang="en-US" altLang="zh-CN" sz="1600" dirty="0" err="1">
                <a:solidFill>
                  <a:srgbClr val="C00000"/>
                </a:solidFill>
              </a:rPr>
              <a:t>int</a:t>
            </a:r>
            <a:r>
              <a:rPr lang="en-US" altLang="zh-CN" sz="1600" dirty="0">
                <a:solidFill>
                  <a:srgbClr val="C00000"/>
                </a:solidFill>
              </a:rPr>
              <a:t> direction;    //</a:t>
            </a:r>
            <a:r>
              <a:rPr lang="zh-CN" altLang="zh-CN" sz="1600" dirty="0">
                <a:solidFill>
                  <a:srgbClr val="C00000"/>
                </a:solidFill>
              </a:rPr>
              <a:t>下一可走方块的方位号</a:t>
            </a:r>
          </a:p>
          <a:p>
            <a:r>
              <a:rPr lang="en-US" altLang="zh-CN" sz="1600" dirty="0">
                <a:solidFill>
                  <a:srgbClr val="C00000"/>
                </a:solidFill>
              </a:rPr>
              <a:t>}</a:t>
            </a:r>
            <a:r>
              <a:rPr lang="en-US" altLang="zh-CN" sz="1600" dirty="0" err="1">
                <a:solidFill>
                  <a:srgbClr val="C00000"/>
                </a:solidFill>
              </a:rPr>
              <a:t>SElemType</a:t>
            </a:r>
            <a:r>
              <a:rPr lang="en-US" altLang="zh-CN" sz="1400" dirty="0">
                <a:solidFill>
                  <a:srgbClr val="C00000"/>
                </a:solidFill>
              </a:rPr>
              <a:t>;    // </a:t>
            </a:r>
            <a:r>
              <a:rPr lang="zh-CN" altLang="zh-CN" sz="1400" dirty="0">
                <a:solidFill>
                  <a:srgbClr val="C00000"/>
                </a:solidFill>
              </a:rPr>
              <a:t>顺序栈或链栈中的数据元素类型</a:t>
            </a:r>
          </a:p>
          <a:p>
            <a:endParaRPr lang="zh-CN" altLang="en-US" dirty="0"/>
          </a:p>
          <a:p>
            <a:endParaRPr lang="zh-CN" altLang="en-US" dirty="0"/>
          </a:p>
        </p:txBody>
      </p:sp>
      <p:sp>
        <p:nvSpPr>
          <p:cNvPr id="8" name="文本框 7"/>
          <p:cNvSpPr txBox="1"/>
          <p:nvPr/>
        </p:nvSpPr>
        <p:spPr>
          <a:xfrm>
            <a:off x="3851920" y="4346435"/>
            <a:ext cx="2520280" cy="369332"/>
          </a:xfrm>
          <a:prstGeom prst="rect">
            <a:avLst/>
          </a:prstGeom>
          <a:noFill/>
        </p:spPr>
        <p:txBody>
          <a:bodyPr wrap="square" rtlCol="0">
            <a:spAutoFit/>
          </a:bodyPr>
          <a:lstStyle/>
          <a:p>
            <a:r>
              <a:rPr lang="zh-CN" altLang="en-US" dirty="0">
                <a:solidFill>
                  <a:srgbClr val="002060"/>
                </a:solidFill>
              </a:rPr>
              <a:t>算法设计（参见教材）</a:t>
            </a:r>
          </a:p>
        </p:txBody>
      </p:sp>
    </p:spTree>
    <p:extLst>
      <p:ext uri="{BB962C8B-B14F-4D97-AF65-F5344CB8AC3E}">
        <p14:creationId xmlns:p14="http://schemas.microsoft.com/office/powerpoint/2010/main" val="216568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00"/>
                                        <p:tgtEl>
                                          <p:spTgt spid="4">
                                            <p:txEl>
                                              <p:pRg st="3" end="3"/>
                                            </p:txEl>
                                          </p:spTgt>
                                        </p:tgtEl>
                                      </p:cBhvr>
                                    </p:animEffect>
                                    <p:anim calcmode="lin" valueType="num">
                                      <p:cBhvr>
                                        <p:cTn id="3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1000"/>
                                        <p:tgtEl>
                                          <p:spTgt spid="4">
                                            <p:txEl>
                                              <p:pRg st="4" end="4"/>
                                            </p:txEl>
                                          </p:spTgt>
                                        </p:tgtEl>
                                      </p:cBhvr>
                                    </p:animEffect>
                                    <p:anim calcmode="lin" valueType="num">
                                      <p:cBhvr>
                                        <p:cTn id="37"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Effect transition="in" filter="fade">
                                      <p:cBhvr>
                                        <p:cTn id="41" dur="1000"/>
                                        <p:tgtEl>
                                          <p:spTgt spid="4">
                                            <p:txEl>
                                              <p:pRg st="5" end="5"/>
                                            </p:txEl>
                                          </p:spTgt>
                                        </p:tgtEl>
                                      </p:cBhvr>
                                    </p:animEffect>
                                    <p:anim calcmode="lin" valueType="num">
                                      <p:cBhvr>
                                        <p:cTn id="4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
                                            <p:txEl>
                                              <p:pRg st="6" end="6"/>
                                            </p:txEl>
                                          </p:spTgt>
                                        </p:tgtEl>
                                        <p:attrNameLst>
                                          <p:attrName>style.visibility</p:attrName>
                                        </p:attrNameLst>
                                      </p:cBhvr>
                                      <p:to>
                                        <p:strVal val="visible"/>
                                      </p:to>
                                    </p:set>
                                    <p:animEffect transition="in" filter="fade">
                                      <p:cBhvr>
                                        <p:cTn id="46" dur="1000"/>
                                        <p:tgtEl>
                                          <p:spTgt spid="4">
                                            <p:txEl>
                                              <p:pRg st="6" end="6"/>
                                            </p:txEl>
                                          </p:spTgt>
                                        </p:tgtEl>
                                      </p:cBhvr>
                                    </p:animEffect>
                                    <p:anim calcmode="lin" valueType="num">
                                      <p:cBhvr>
                                        <p:cTn id="4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animEffect transition="in" filter="fade">
                                      <p:cBhvr>
                                        <p:cTn id="51" dur="1000"/>
                                        <p:tgtEl>
                                          <p:spTgt spid="4">
                                            <p:txEl>
                                              <p:pRg st="7" end="7"/>
                                            </p:txEl>
                                          </p:spTgt>
                                        </p:tgtEl>
                                      </p:cBhvr>
                                    </p:animEffect>
                                    <p:anim calcmode="lin" valueType="num">
                                      <p:cBhvr>
                                        <p:cTn id="52"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7" end="7"/>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
                                            <p:txEl>
                                              <p:pRg st="8" end="8"/>
                                            </p:txEl>
                                          </p:spTgt>
                                        </p:tgtEl>
                                        <p:attrNameLst>
                                          <p:attrName>style.visibility</p:attrName>
                                        </p:attrNameLst>
                                      </p:cBhvr>
                                      <p:to>
                                        <p:strVal val="visible"/>
                                      </p:to>
                                    </p:set>
                                    <p:animEffect transition="in" filter="fade">
                                      <p:cBhvr>
                                        <p:cTn id="56" dur="1000"/>
                                        <p:tgtEl>
                                          <p:spTgt spid="4">
                                            <p:txEl>
                                              <p:pRg st="8" end="8"/>
                                            </p:txEl>
                                          </p:spTgt>
                                        </p:tgtEl>
                                      </p:cBhvr>
                                    </p:animEffect>
                                    <p:anim calcmode="lin" valueType="num">
                                      <p:cBhvr>
                                        <p:cTn id="5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8" end="8"/>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Effect transition="in" filter="fade">
                                      <p:cBhvr>
                                        <p:cTn id="61" dur="1000"/>
                                        <p:tgtEl>
                                          <p:spTgt spid="4">
                                            <p:txEl>
                                              <p:pRg st="9" end="9"/>
                                            </p:txEl>
                                          </p:spTgt>
                                        </p:tgtEl>
                                      </p:cBhvr>
                                    </p:animEffect>
                                    <p:anim calcmode="lin" valueType="num">
                                      <p:cBhvr>
                                        <p:cTn id="62"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9" end="9"/>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4">
                                            <p:txEl>
                                              <p:pRg st="10" end="10"/>
                                            </p:txEl>
                                          </p:spTgt>
                                        </p:tgtEl>
                                        <p:attrNameLst>
                                          <p:attrName>style.visibility</p:attrName>
                                        </p:attrNameLst>
                                      </p:cBhvr>
                                      <p:to>
                                        <p:strVal val="visible"/>
                                      </p:to>
                                    </p:set>
                                    <p:animEffect transition="in" filter="fade">
                                      <p:cBhvr>
                                        <p:cTn id="66" dur="1000"/>
                                        <p:tgtEl>
                                          <p:spTgt spid="4">
                                            <p:txEl>
                                              <p:pRg st="10" end="10"/>
                                            </p:txEl>
                                          </p:spTgt>
                                        </p:tgtEl>
                                      </p:cBhvr>
                                    </p:animEffect>
                                    <p:anim calcmode="lin" valueType="num">
                                      <p:cBhvr>
                                        <p:cTn id="67"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
                                            <p:txEl>
                                              <p:pRg st="11" end="11"/>
                                            </p:txEl>
                                          </p:spTgt>
                                        </p:tgtEl>
                                        <p:attrNameLst>
                                          <p:attrName>style.visibility</p:attrName>
                                        </p:attrNameLst>
                                      </p:cBhvr>
                                      <p:to>
                                        <p:strVal val="visible"/>
                                      </p:to>
                                    </p:set>
                                    <p:animEffect transition="in" filter="fade">
                                      <p:cBhvr>
                                        <p:cTn id="71" dur="1000"/>
                                        <p:tgtEl>
                                          <p:spTgt spid="4">
                                            <p:txEl>
                                              <p:pRg st="11" end="11"/>
                                            </p:txEl>
                                          </p:spTgt>
                                        </p:tgtEl>
                                      </p:cBhvr>
                                    </p:animEffect>
                                    <p:anim calcmode="lin" valueType="num">
                                      <p:cBhvr>
                                        <p:cTn id="72"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3"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7">
                                            <p:txEl>
                                              <p:pRg st="0" end="0"/>
                                            </p:txEl>
                                          </p:spTgt>
                                        </p:tgtEl>
                                        <p:attrNameLst>
                                          <p:attrName>style.visibility</p:attrName>
                                        </p:attrNameLst>
                                      </p:cBhvr>
                                      <p:to>
                                        <p:strVal val="visible"/>
                                      </p:to>
                                    </p:set>
                                    <p:animEffect transition="in" filter="fade">
                                      <p:cBhvr>
                                        <p:cTn id="78" dur="1000"/>
                                        <p:tgtEl>
                                          <p:spTgt spid="7">
                                            <p:txEl>
                                              <p:pRg st="0" end="0"/>
                                            </p:txEl>
                                          </p:spTgt>
                                        </p:tgtEl>
                                      </p:cBhvr>
                                    </p:animEffect>
                                    <p:anim calcmode="lin" valueType="num">
                                      <p:cBhvr>
                                        <p:cTn id="79"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80" dur="1000" fill="hold"/>
                                        <p:tgtEl>
                                          <p:spTgt spid="7">
                                            <p:txEl>
                                              <p:pRg st="0" end="0"/>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7">
                                            <p:txEl>
                                              <p:pRg st="1" end="1"/>
                                            </p:txEl>
                                          </p:spTgt>
                                        </p:tgtEl>
                                        <p:attrNameLst>
                                          <p:attrName>style.visibility</p:attrName>
                                        </p:attrNameLst>
                                      </p:cBhvr>
                                      <p:to>
                                        <p:strVal val="visible"/>
                                      </p:to>
                                    </p:set>
                                    <p:animEffect transition="in" filter="fade">
                                      <p:cBhvr>
                                        <p:cTn id="83" dur="1000"/>
                                        <p:tgtEl>
                                          <p:spTgt spid="7">
                                            <p:txEl>
                                              <p:pRg st="1" end="1"/>
                                            </p:txEl>
                                          </p:spTgt>
                                        </p:tgtEl>
                                      </p:cBhvr>
                                    </p:animEffect>
                                    <p:anim calcmode="lin" valueType="num">
                                      <p:cBhvr>
                                        <p:cTn id="84"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85" dur="1000" fill="hold"/>
                                        <p:tgtEl>
                                          <p:spTgt spid="7">
                                            <p:txEl>
                                              <p:pRg st="1" end="1"/>
                                            </p:txEl>
                                          </p:spTgt>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7">
                                            <p:txEl>
                                              <p:pRg st="2" end="2"/>
                                            </p:txEl>
                                          </p:spTgt>
                                        </p:tgtEl>
                                        <p:attrNameLst>
                                          <p:attrName>style.visibility</p:attrName>
                                        </p:attrNameLst>
                                      </p:cBhvr>
                                      <p:to>
                                        <p:strVal val="visible"/>
                                      </p:to>
                                    </p:set>
                                    <p:animEffect transition="in" filter="fade">
                                      <p:cBhvr>
                                        <p:cTn id="88" dur="1000"/>
                                        <p:tgtEl>
                                          <p:spTgt spid="7">
                                            <p:txEl>
                                              <p:pRg st="2" end="2"/>
                                            </p:txEl>
                                          </p:spTgt>
                                        </p:tgtEl>
                                      </p:cBhvr>
                                    </p:animEffect>
                                    <p:anim calcmode="lin" valueType="num">
                                      <p:cBhvr>
                                        <p:cTn id="8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0" dur="1000" fill="hold"/>
                                        <p:tgtEl>
                                          <p:spTgt spid="7">
                                            <p:txEl>
                                              <p:pRg st="2" end="2"/>
                                            </p:txEl>
                                          </p:spTgt>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7">
                                            <p:txEl>
                                              <p:pRg st="3" end="3"/>
                                            </p:txEl>
                                          </p:spTgt>
                                        </p:tgtEl>
                                        <p:attrNameLst>
                                          <p:attrName>style.visibility</p:attrName>
                                        </p:attrNameLst>
                                      </p:cBhvr>
                                      <p:to>
                                        <p:strVal val="visible"/>
                                      </p:to>
                                    </p:set>
                                    <p:animEffect transition="in" filter="fade">
                                      <p:cBhvr>
                                        <p:cTn id="93" dur="1000"/>
                                        <p:tgtEl>
                                          <p:spTgt spid="7">
                                            <p:txEl>
                                              <p:pRg st="3" end="3"/>
                                            </p:txEl>
                                          </p:spTgt>
                                        </p:tgtEl>
                                      </p:cBhvr>
                                    </p:animEffect>
                                    <p:anim calcmode="lin" valueType="num">
                                      <p:cBhvr>
                                        <p:cTn id="94"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95"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7">
                                            <p:txEl>
                                              <p:pRg st="4" end="4"/>
                                            </p:txEl>
                                          </p:spTgt>
                                        </p:tgtEl>
                                        <p:attrNameLst>
                                          <p:attrName>style.visibility</p:attrName>
                                        </p:attrNameLst>
                                      </p:cBhvr>
                                      <p:to>
                                        <p:strVal val="visible"/>
                                      </p:to>
                                    </p:set>
                                    <p:animEffect transition="in" filter="fade">
                                      <p:cBhvr>
                                        <p:cTn id="100" dur="1000"/>
                                        <p:tgtEl>
                                          <p:spTgt spid="7">
                                            <p:txEl>
                                              <p:pRg st="4" end="4"/>
                                            </p:txEl>
                                          </p:spTgt>
                                        </p:tgtEl>
                                      </p:cBhvr>
                                    </p:animEffect>
                                    <p:anim calcmode="lin" valueType="num">
                                      <p:cBhvr>
                                        <p:cTn id="101"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02" dur="1000" fill="hold"/>
                                        <p:tgtEl>
                                          <p:spTgt spid="7">
                                            <p:txEl>
                                              <p:pRg st="4" end="4"/>
                                            </p:txEl>
                                          </p:spTgt>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7">
                                            <p:txEl>
                                              <p:pRg st="5" end="5"/>
                                            </p:txEl>
                                          </p:spTgt>
                                        </p:tgtEl>
                                        <p:attrNameLst>
                                          <p:attrName>style.visibility</p:attrName>
                                        </p:attrNameLst>
                                      </p:cBhvr>
                                      <p:to>
                                        <p:strVal val="visible"/>
                                      </p:to>
                                    </p:set>
                                    <p:animEffect transition="in" filter="fade">
                                      <p:cBhvr>
                                        <p:cTn id="105" dur="1000"/>
                                        <p:tgtEl>
                                          <p:spTgt spid="7">
                                            <p:txEl>
                                              <p:pRg st="5" end="5"/>
                                            </p:txEl>
                                          </p:spTgt>
                                        </p:tgtEl>
                                      </p:cBhvr>
                                    </p:animEffect>
                                    <p:anim calcmode="lin" valueType="num">
                                      <p:cBhvr>
                                        <p:cTn id="106"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107" dur="1000" fill="hold"/>
                                        <p:tgtEl>
                                          <p:spTgt spid="7">
                                            <p:txEl>
                                              <p:pRg st="5" end="5"/>
                                            </p:txEl>
                                          </p:spTgt>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7">
                                            <p:txEl>
                                              <p:pRg st="6" end="6"/>
                                            </p:txEl>
                                          </p:spTgt>
                                        </p:tgtEl>
                                        <p:attrNameLst>
                                          <p:attrName>style.visibility</p:attrName>
                                        </p:attrNameLst>
                                      </p:cBhvr>
                                      <p:to>
                                        <p:strVal val="visible"/>
                                      </p:to>
                                    </p:set>
                                    <p:animEffect transition="in" filter="fade">
                                      <p:cBhvr>
                                        <p:cTn id="110" dur="1000"/>
                                        <p:tgtEl>
                                          <p:spTgt spid="7">
                                            <p:txEl>
                                              <p:pRg st="6" end="6"/>
                                            </p:txEl>
                                          </p:spTgt>
                                        </p:tgtEl>
                                      </p:cBhvr>
                                    </p:animEffect>
                                    <p:anim calcmode="lin" valueType="num">
                                      <p:cBhvr>
                                        <p:cTn id="111"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112" dur="1000" fill="hold"/>
                                        <p:tgtEl>
                                          <p:spTgt spid="7">
                                            <p:txEl>
                                              <p:pRg st="6" end="6"/>
                                            </p:txEl>
                                          </p:spTgt>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7">
                                            <p:txEl>
                                              <p:pRg st="7" end="7"/>
                                            </p:txEl>
                                          </p:spTgt>
                                        </p:tgtEl>
                                        <p:attrNameLst>
                                          <p:attrName>style.visibility</p:attrName>
                                        </p:attrNameLst>
                                      </p:cBhvr>
                                      <p:to>
                                        <p:strVal val="visible"/>
                                      </p:to>
                                    </p:set>
                                    <p:animEffect transition="in" filter="fade">
                                      <p:cBhvr>
                                        <p:cTn id="115" dur="1000"/>
                                        <p:tgtEl>
                                          <p:spTgt spid="7">
                                            <p:txEl>
                                              <p:pRg st="7" end="7"/>
                                            </p:txEl>
                                          </p:spTgt>
                                        </p:tgtEl>
                                      </p:cBhvr>
                                    </p:animEffect>
                                    <p:anim calcmode="lin" valueType="num">
                                      <p:cBhvr>
                                        <p:cTn id="11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117" dur="1000" fill="hold"/>
                                        <p:tgtEl>
                                          <p:spTgt spid="7">
                                            <p:txEl>
                                              <p:pRg st="7" end="7"/>
                                            </p:txEl>
                                          </p:spTgt>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7">
                                            <p:txEl>
                                              <p:pRg st="8" end="8"/>
                                            </p:txEl>
                                          </p:spTgt>
                                        </p:tgtEl>
                                        <p:attrNameLst>
                                          <p:attrName>style.visibility</p:attrName>
                                        </p:attrNameLst>
                                      </p:cBhvr>
                                      <p:to>
                                        <p:strVal val="visible"/>
                                      </p:to>
                                    </p:set>
                                    <p:animEffect transition="in" filter="fade">
                                      <p:cBhvr>
                                        <p:cTn id="120" dur="1000"/>
                                        <p:tgtEl>
                                          <p:spTgt spid="7">
                                            <p:txEl>
                                              <p:pRg st="8" end="8"/>
                                            </p:txEl>
                                          </p:spTgt>
                                        </p:tgtEl>
                                      </p:cBhvr>
                                    </p:animEffect>
                                    <p:anim calcmode="lin" valueType="num">
                                      <p:cBhvr>
                                        <p:cTn id="121"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122"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8"/>
                                        </p:tgtEl>
                                        <p:attrNameLst>
                                          <p:attrName>style.visibility</p:attrName>
                                        </p:attrNameLst>
                                      </p:cBhvr>
                                      <p:to>
                                        <p:strVal val="visible"/>
                                      </p:to>
                                    </p:set>
                                    <p:animEffect transition="in" filter="fade">
                                      <p:cBhvr>
                                        <p:cTn id="127" dur="1000"/>
                                        <p:tgtEl>
                                          <p:spTgt spid="8"/>
                                        </p:tgtEl>
                                      </p:cBhvr>
                                    </p:animEffect>
                                    <p:anim calcmode="lin" valueType="num">
                                      <p:cBhvr>
                                        <p:cTn id="128" dur="1000" fill="hold"/>
                                        <p:tgtEl>
                                          <p:spTgt spid="8"/>
                                        </p:tgtEl>
                                        <p:attrNameLst>
                                          <p:attrName>ppt_x</p:attrName>
                                        </p:attrNameLst>
                                      </p:cBhvr>
                                      <p:tavLst>
                                        <p:tav tm="0">
                                          <p:val>
                                            <p:strVal val="#ppt_x"/>
                                          </p:val>
                                        </p:tav>
                                        <p:tav tm="100000">
                                          <p:val>
                                            <p:strVal val="#ppt_x"/>
                                          </p:val>
                                        </p:tav>
                                      </p:tavLst>
                                    </p:anim>
                                    <p:anim calcmode="lin" valueType="num">
                                      <p:cBhvr>
                                        <p:cTn id="1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队 列</a:t>
            </a:r>
            <a:endParaRPr lang="zh-TW" altLang="en-US" dirty="0"/>
          </a:p>
          <a:p>
            <a:endParaRPr lang="zh-CN" altLang="en-US" dirty="0"/>
          </a:p>
        </p:txBody>
      </p:sp>
      <p:sp>
        <p:nvSpPr>
          <p:cNvPr id="5" name="文本占位符 4"/>
          <p:cNvSpPr>
            <a:spLocks noGrp="1"/>
          </p:cNvSpPr>
          <p:nvPr>
            <p:ph type="body" sz="quarter" idx="11"/>
          </p:nvPr>
        </p:nvSpPr>
        <p:spPr/>
        <p:txBody>
          <a:bodyPr/>
          <a:lstStyle/>
          <a:p>
            <a:r>
              <a:rPr lang="en-US" altLang="zh-CN" dirty="0"/>
              <a:t>02</a:t>
            </a:r>
            <a:endParaRPr lang="zh-CN" altLang="en-US" dirty="0"/>
          </a:p>
        </p:txBody>
      </p:sp>
      <p:sp>
        <p:nvSpPr>
          <p:cNvPr id="2" name="文本框 1"/>
          <p:cNvSpPr txBox="1"/>
          <p:nvPr/>
        </p:nvSpPr>
        <p:spPr>
          <a:xfrm>
            <a:off x="107504" y="4083918"/>
            <a:ext cx="3744416" cy="1008112"/>
          </a:xfrm>
          <a:prstGeom prst="rect">
            <a:avLst/>
          </a:prstGeom>
          <a:solidFill>
            <a:srgbClr val="FFFFFF"/>
          </a:solidFill>
        </p:spPr>
        <p:txBody>
          <a:bodyPr wrap="square" rtlCol="0">
            <a:spAutoFit/>
          </a:bodyPr>
          <a:lstStyle/>
          <a:p>
            <a:endParaRPr lang="zh-CN" altLang="en-US" dirty="0"/>
          </a:p>
        </p:txBody>
      </p:sp>
    </p:spTree>
    <p:extLst>
      <p:ext uri="{BB962C8B-B14F-4D97-AF65-F5344CB8AC3E}">
        <p14:creationId xmlns:p14="http://schemas.microsoft.com/office/powerpoint/2010/main" val="1694871926"/>
      </p:ext>
    </p:extLst>
  </p:cSld>
  <p:clrMapOvr>
    <a:masterClrMapping/>
  </p:clrMapOvr>
  <p:transition>
    <p:cover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队列的定义</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563638"/>
                <a:ext cx="8784976" cy="1435618"/>
              </a:xfrm>
            </p:spPr>
            <p:txBody>
              <a:bodyPr/>
              <a:lstStyle/>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队列是线性表的特例，它也是一种操作受限的线性表。队列只允许在表的一端进行插入，在另一端进行删除。把允许插入的一端称为</a:t>
                </a:r>
                <a:r>
                  <a:rPr lang="zh-CN" altLang="zh-CN" sz="1800" dirty="0">
                    <a:solidFill>
                      <a:srgbClr val="0070C0"/>
                    </a:solidFill>
                    <a:latin typeface="隶书" panose="02010509060101010101" pitchFamily="49" charset="-122"/>
                    <a:ea typeface="隶书" panose="02010509060101010101" pitchFamily="49" charset="-122"/>
                  </a:rPr>
                  <a:t>队尾</a:t>
                </a:r>
                <a14:m>
                  <m:oMath xmlns:m="http://schemas.openxmlformats.org/officeDocument/2006/math">
                    <m:r>
                      <a:rPr lang="en-US" altLang="zh-CN" sz="1800">
                        <a:latin typeface="Cambria Math" panose="02040503050406030204" pitchFamily="18" charset="0"/>
                      </a:rPr>
                      <m:t>(</m:t>
                    </m:r>
                    <m:r>
                      <m:rPr>
                        <m:sty m:val="p"/>
                      </m:rPr>
                      <a:rPr lang="en-US" altLang="zh-CN" sz="1800">
                        <a:latin typeface="Cambria Math" panose="02040503050406030204" pitchFamily="18" charset="0"/>
                      </a:rPr>
                      <m:t>rear</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，允许删除的一端称为</a:t>
                </a:r>
                <a:r>
                  <a:rPr lang="zh-CN" altLang="zh-CN" sz="1800" dirty="0">
                    <a:solidFill>
                      <a:srgbClr val="0070C0"/>
                    </a:solidFill>
                    <a:latin typeface="隶书" panose="02010509060101010101" pitchFamily="49" charset="-122"/>
                    <a:ea typeface="隶书" panose="02010509060101010101" pitchFamily="49" charset="-122"/>
                  </a:rPr>
                  <a:t>队头</a:t>
                </a:r>
                <a14:m>
                  <m:oMath xmlns:m="http://schemas.openxmlformats.org/officeDocument/2006/math">
                    <m:r>
                      <a:rPr lang="en-US" altLang="zh-CN" sz="1800">
                        <a:latin typeface="Cambria Math" panose="02040503050406030204" pitchFamily="18" charset="0"/>
                      </a:rPr>
                      <m:t>(</m:t>
                    </m:r>
                    <m:r>
                      <m:rPr>
                        <m:sty m:val="p"/>
                      </m:rPr>
                      <a:rPr lang="en-US" altLang="zh-CN" sz="1800">
                        <a:latin typeface="Cambria Math" panose="02040503050406030204" pitchFamily="18" charset="0"/>
                      </a:rPr>
                      <m:t>front</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。从队尾插入元素的操作称为入队；从队头删除元素的操作称为出队。队列是一种</a:t>
                </a:r>
                <a:r>
                  <a:rPr lang="zh-CN" altLang="zh-CN" sz="1800" dirty="0">
                    <a:solidFill>
                      <a:srgbClr val="0070C0"/>
                    </a:solidFill>
                    <a:latin typeface="隶书" panose="02010509060101010101" pitchFamily="49" charset="-122"/>
                    <a:ea typeface="隶书" panose="02010509060101010101" pitchFamily="49" charset="-122"/>
                  </a:rPr>
                  <a:t>先进先出</a:t>
                </a:r>
                <a:r>
                  <a:rPr lang="zh-CN" altLang="zh-CN" sz="1800" dirty="0">
                    <a:latin typeface="隶书" panose="02010509060101010101" pitchFamily="49" charset="-122"/>
                    <a:ea typeface="隶书" panose="02010509060101010101" pitchFamily="49" charset="-122"/>
                  </a:rPr>
                  <a:t>的线性表，即每个元素按照进队的次序出队。</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563638"/>
                <a:ext cx="8784976" cy="1435618"/>
              </a:xfrm>
              <a:blipFill rotWithShape="0">
                <a:blip r:embed="rId2"/>
                <a:stretch>
                  <a:fillRect l="-693" t="-3830" r="-7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642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队列动态示意图</a:t>
            </a:r>
          </a:p>
        </p:txBody>
      </p:sp>
      <mc:AlternateContent xmlns:mc="http://schemas.openxmlformats.org/markup-compatibility/2006" xmlns:a14="http://schemas.microsoft.com/office/drawing/2010/main">
        <mc:Choice Requires="a14">
          <p:sp>
            <p:nvSpPr>
              <p:cNvPr id="15" name="文本框 14"/>
              <p:cNvSpPr txBox="1"/>
              <p:nvPr/>
            </p:nvSpPr>
            <p:spPr>
              <a:xfrm>
                <a:off x="29259" y="802516"/>
                <a:ext cx="8946740" cy="2031325"/>
              </a:xfrm>
              <a:prstGeom prst="rect">
                <a:avLst/>
              </a:prstGeom>
              <a:noFill/>
            </p:spPr>
            <p:txBody>
              <a:bodyPr wrap="square" rtlCol="0">
                <a:spAutoFit/>
              </a:bodyPr>
              <a:lstStyle/>
              <a:p>
                <a:r>
                  <a:rPr lang="zh-CN" altLang="en-US" b="0" dirty="0">
                    <a:latin typeface="隶书" panose="02010509060101010101" pitchFamily="49" charset="-122"/>
                    <a:ea typeface="隶书" panose="02010509060101010101" pitchFamily="49" charset="-122"/>
                  </a:rPr>
                  <a:t>    图</a:t>
                </a:r>
                <a:r>
                  <a:rPr lang="en-US" altLang="zh-CN" b="0" dirty="0">
                    <a:latin typeface="隶书" panose="02010509060101010101" pitchFamily="49" charset="-122"/>
                    <a:ea typeface="隶书" panose="02010509060101010101" pitchFamily="49" charset="-122"/>
                  </a:rPr>
                  <a:t>(a)</a:t>
                </a:r>
                <a:r>
                  <a:rPr lang="zh-CN" altLang="zh-CN" b="0" dirty="0">
                    <a:latin typeface="隶书" panose="02010509060101010101" pitchFamily="49" charset="-122"/>
                    <a:ea typeface="隶书" panose="02010509060101010101" pitchFamily="49" charset="-122"/>
                  </a:rPr>
                  <a:t>表示</a:t>
                </a:r>
                <a14:m>
                  <m:oMath xmlns:m="http://schemas.openxmlformats.org/officeDocument/2006/math">
                    <m:r>
                      <m:rPr>
                        <m:sty m:val="p"/>
                      </m:rPr>
                      <a:rPr lang="en-US" altLang="zh-CN" b="0">
                        <a:latin typeface="Cambria Math" panose="02040503050406030204" pitchFamily="18" charset="0"/>
                      </a:rPr>
                      <m:t>n</m:t>
                    </m:r>
                  </m:oMath>
                </a14:m>
                <a:r>
                  <a:rPr lang="zh-CN" altLang="zh-CN" b="0" dirty="0">
                    <a:latin typeface="隶书" panose="02010509060101010101" pitchFamily="49" charset="-122"/>
                    <a:ea typeface="隶书" panose="02010509060101010101" pitchFamily="49" charset="-122"/>
                  </a:rPr>
                  <a:t>个元素的队列</a:t>
                </a:r>
                <a14:m>
                  <m:oMath xmlns:m="http://schemas.openxmlformats.org/officeDocument/2006/math">
                    <m:r>
                      <m:rPr>
                        <m:sty m:val="p"/>
                      </m:rPr>
                      <a:rPr lang="en-US" altLang="zh-CN" b="0">
                        <a:latin typeface="Cambria Math" panose="02040503050406030204" pitchFamily="18" charset="0"/>
                      </a:rPr>
                      <m:t>Q</m:t>
                    </m:r>
                    <m:r>
                      <a:rPr lang="en-US" altLang="zh-CN" b="0">
                        <a:latin typeface="Cambria Math" panose="02040503050406030204" pitchFamily="18" charset="0"/>
                      </a:rPr>
                      <m:t>=(</m:t>
                    </m:r>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𝑎</m:t>
                        </m:r>
                      </m:e>
                      <m:sub>
                        <m:r>
                          <a:rPr lang="en-US" altLang="zh-CN" b="0" i="1">
                            <a:latin typeface="Cambria Math" panose="02040503050406030204" pitchFamily="18" charset="0"/>
                          </a:rPr>
                          <m:t>1</m:t>
                        </m:r>
                      </m:sub>
                    </m:sSub>
                    <m:r>
                      <a:rPr lang="en-US" altLang="zh-CN" b="0" i="1">
                        <a:latin typeface="Cambria Math" panose="02040503050406030204" pitchFamily="18" charset="0"/>
                      </a:rPr>
                      <m:t>,</m:t>
                    </m:r>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𝑎</m:t>
                        </m:r>
                      </m:e>
                      <m:sub>
                        <m:r>
                          <a:rPr lang="en-US" altLang="zh-CN" b="0" i="1">
                            <a:latin typeface="Cambria Math" panose="02040503050406030204" pitchFamily="18" charset="0"/>
                          </a:rPr>
                          <m:t>2</m:t>
                        </m:r>
                      </m:sub>
                    </m:sSub>
                    <m:r>
                      <a:rPr lang="en-US" altLang="zh-CN" b="0" i="1">
                        <a:latin typeface="Cambria Math" panose="02040503050406030204" pitchFamily="18" charset="0"/>
                      </a:rPr>
                      <m:t>,⋯,</m:t>
                    </m:r>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𝑎</m:t>
                        </m:r>
                      </m:e>
                      <m:sub>
                        <m:r>
                          <a:rPr lang="en-US" altLang="zh-CN" b="0" i="1">
                            <a:latin typeface="Cambria Math" panose="02040503050406030204" pitchFamily="18" charset="0"/>
                          </a:rPr>
                          <m:t>𝑛</m:t>
                        </m:r>
                      </m:sub>
                    </m:sSub>
                    <m:r>
                      <a:rPr lang="en-US" altLang="zh-CN" b="0" i="1">
                        <a:latin typeface="Cambria Math" panose="02040503050406030204" pitchFamily="18" charset="0"/>
                      </a:rPr>
                      <m:t>)</m:t>
                    </m:r>
                  </m:oMath>
                </a14:m>
                <a:r>
                  <a:rPr lang="zh-CN" altLang="zh-CN" b="0" dirty="0">
                    <a:latin typeface="隶书" panose="02010509060101010101" pitchFamily="49" charset="-122"/>
                    <a:ea typeface="隶书" panose="02010509060101010101" pitchFamily="49" charset="-122"/>
                  </a:rPr>
                  <a:t>（以顺序队列为例），其中</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𝑎</m:t>
                        </m:r>
                      </m:e>
                      <m:sub>
                        <m:r>
                          <a:rPr lang="en-US" altLang="zh-CN" b="0" i="1">
                            <a:latin typeface="Cambria Math" panose="02040503050406030204" pitchFamily="18" charset="0"/>
                          </a:rPr>
                          <m:t>1</m:t>
                        </m:r>
                      </m:sub>
                    </m:sSub>
                  </m:oMath>
                </a14:m>
                <a:r>
                  <a:rPr lang="zh-CN" altLang="zh-CN" b="0" dirty="0">
                    <a:latin typeface="隶书" panose="02010509060101010101" pitchFamily="49" charset="-122"/>
                    <a:ea typeface="隶书" panose="02010509060101010101" pitchFamily="49" charset="-122"/>
                  </a:rPr>
                  <a:t>为队头，</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𝑎</m:t>
                        </m:r>
                      </m:e>
                      <m:sub>
                        <m:r>
                          <a:rPr lang="en-US" altLang="zh-CN" b="0" i="1">
                            <a:latin typeface="Cambria Math" panose="02040503050406030204" pitchFamily="18" charset="0"/>
                          </a:rPr>
                          <m:t>𝑛</m:t>
                        </m:r>
                      </m:sub>
                    </m:sSub>
                  </m:oMath>
                </a14:m>
                <a:r>
                  <a:rPr lang="zh-CN" altLang="zh-CN" b="0" dirty="0">
                    <a:latin typeface="隶书" panose="02010509060101010101" pitchFamily="49" charset="-122"/>
                    <a:ea typeface="隶书" panose="02010509060101010101" pitchFamily="49" charset="-122"/>
                  </a:rPr>
                  <a:t>为队尾，</a:t>
                </a:r>
                <a:r>
                  <a:rPr lang="en-US" altLang="zh-CN" b="0" dirty="0">
                    <a:latin typeface="隶书" panose="02010509060101010101" pitchFamily="49" charset="-122"/>
                    <a:ea typeface="隶书" panose="02010509060101010101" pitchFamily="49" charset="-122"/>
                  </a:rPr>
                  <a:t>front</a:t>
                </a:r>
                <a:r>
                  <a:rPr lang="zh-CN" altLang="zh-CN" b="0" dirty="0">
                    <a:latin typeface="隶书" panose="02010509060101010101" pitchFamily="49" charset="-122"/>
                    <a:ea typeface="隶书" panose="02010509060101010101" pitchFamily="49" charset="-122"/>
                  </a:rPr>
                  <a:t>指向队头，</a:t>
                </a:r>
                <a:r>
                  <a:rPr lang="en-US" altLang="zh-CN" b="0" dirty="0">
                    <a:latin typeface="隶书" panose="02010509060101010101" pitchFamily="49" charset="-122"/>
                    <a:ea typeface="隶书" panose="02010509060101010101" pitchFamily="49" charset="-122"/>
                  </a:rPr>
                  <a:t>rear</a:t>
                </a:r>
                <a:r>
                  <a:rPr lang="zh-CN" altLang="zh-CN" b="0" dirty="0">
                    <a:latin typeface="隶书" panose="02010509060101010101" pitchFamily="49" charset="-122"/>
                    <a:ea typeface="隶书" panose="02010509060101010101" pitchFamily="49" charset="-122"/>
                  </a:rPr>
                  <a:t>指向队尾（实际上是队尾元素的下一下位置）；</a:t>
                </a:r>
                <a:endParaRPr lang="en-US" altLang="zh-CN" b="0" dirty="0">
                  <a:latin typeface="隶书" panose="02010509060101010101" pitchFamily="49" charset="-122"/>
                  <a:ea typeface="隶书" panose="02010509060101010101" pitchFamily="49" charset="-122"/>
                </a:endParaRPr>
              </a:p>
              <a:p>
                <a:r>
                  <a:rPr lang="en-US" altLang="zh-CN" b="0" dirty="0">
                    <a:latin typeface="隶书" panose="02010509060101010101" pitchFamily="49" charset="-122"/>
                    <a:ea typeface="隶书" panose="02010509060101010101" pitchFamily="49" charset="-122"/>
                  </a:rPr>
                  <a:t>   </a:t>
                </a:r>
                <a:r>
                  <a:rPr lang="zh-CN" altLang="zh-CN" b="0" dirty="0">
                    <a:solidFill>
                      <a:srgbClr val="0070C0"/>
                    </a:solidFill>
                    <a:latin typeface="隶书" panose="02010509060101010101" pitchFamily="49" charset="-122"/>
                    <a:ea typeface="隶书" panose="02010509060101010101" pitchFamily="49" charset="-122"/>
                  </a:rPr>
                  <a:t>图</a:t>
                </a:r>
                <a:r>
                  <a:rPr lang="en-US" altLang="zh-CN" b="0" dirty="0">
                    <a:solidFill>
                      <a:srgbClr val="0070C0"/>
                    </a:solidFill>
                    <a:latin typeface="隶书" panose="02010509060101010101" pitchFamily="49" charset="-122"/>
                    <a:ea typeface="隶书" panose="02010509060101010101" pitchFamily="49" charset="-122"/>
                  </a:rPr>
                  <a:t>(b)</a:t>
                </a:r>
                <a:r>
                  <a:rPr lang="zh-CN" altLang="zh-CN" b="0" dirty="0">
                    <a:solidFill>
                      <a:srgbClr val="0070C0"/>
                    </a:solidFill>
                    <a:latin typeface="隶书" panose="02010509060101010101" pitchFamily="49" charset="-122"/>
                    <a:ea typeface="隶书" panose="02010509060101010101" pitchFamily="49" charset="-122"/>
                  </a:rPr>
                  <a:t>表示一个空队列；</a:t>
                </a:r>
                <a:endParaRPr lang="en-US" altLang="zh-CN" b="0" dirty="0">
                  <a:solidFill>
                    <a:srgbClr val="0070C0"/>
                  </a:solidFill>
                  <a:latin typeface="隶书" panose="02010509060101010101" pitchFamily="49" charset="-122"/>
                  <a:ea typeface="隶书" panose="02010509060101010101" pitchFamily="49" charset="-122"/>
                </a:endParaRPr>
              </a:p>
              <a:p>
                <a:r>
                  <a:rPr lang="en-US" altLang="zh-CN" b="0" dirty="0">
                    <a:latin typeface="隶书" panose="02010509060101010101" pitchFamily="49" charset="-122"/>
                    <a:ea typeface="隶书" panose="02010509060101010101" pitchFamily="49" charset="-122"/>
                  </a:rPr>
                  <a:t>   </a:t>
                </a:r>
                <a:r>
                  <a:rPr lang="zh-CN" altLang="zh-CN" b="0" dirty="0">
                    <a:solidFill>
                      <a:srgbClr val="92D050"/>
                    </a:solidFill>
                    <a:latin typeface="隶书" panose="02010509060101010101" pitchFamily="49" charset="-122"/>
                    <a:ea typeface="隶书" panose="02010509060101010101" pitchFamily="49" charset="-122"/>
                  </a:rPr>
                  <a:t>图</a:t>
                </a:r>
                <a:r>
                  <a:rPr lang="en-US" altLang="zh-CN" b="0" dirty="0">
                    <a:solidFill>
                      <a:srgbClr val="92D050"/>
                    </a:solidFill>
                    <a:latin typeface="隶书" panose="02010509060101010101" pitchFamily="49" charset="-122"/>
                    <a:ea typeface="隶书" panose="02010509060101010101" pitchFamily="49" charset="-122"/>
                  </a:rPr>
                  <a:t>(c</a:t>
                </a:r>
                <a:r>
                  <a:rPr lang="zh-CN" altLang="en-US" b="0" dirty="0">
                    <a:solidFill>
                      <a:srgbClr val="92D050"/>
                    </a:solidFill>
                    <a:latin typeface="隶书" panose="02010509060101010101" pitchFamily="49" charset="-122"/>
                    <a:ea typeface="隶书" panose="02010509060101010101" pitchFamily="49" charset="-122"/>
                  </a:rPr>
                  <a:t>）</a:t>
                </a:r>
                <a:r>
                  <a:rPr lang="zh-CN" altLang="zh-CN" b="0" dirty="0">
                    <a:solidFill>
                      <a:srgbClr val="92D050"/>
                    </a:solidFill>
                    <a:latin typeface="隶书" panose="02010509060101010101" pitchFamily="49" charset="-122"/>
                    <a:ea typeface="隶书" panose="02010509060101010101" pitchFamily="49" charset="-122"/>
                  </a:rPr>
                  <a:t>表示</a:t>
                </a:r>
                <a14:m>
                  <m:oMath xmlns:m="http://schemas.openxmlformats.org/officeDocument/2006/math">
                    <m:r>
                      <m:rPr>
                        <m:sty m:val="p"/>
                      </m:rPr>
                      <a:rPr lang="en-US" altLang="zh-CN" b="0">
                        <a:solidFill>
                          <a:srgbClr val="92D050"/>
                        </a:solidFill>
                        <a:latin typeface="Cambria Math" panose="02040503050406030204" pitchFamily="18" charset="0"/>
                      </a:rPr>
                      <m:t>x</m:t>
                    </m:r>
                  </m:oMath>
                </a14:m>
                <a:r>
                  <a:rPr lang="zh-CN" altLang="zh-CN" b="0" dirty="0">
                    <a:solidFill>
                      <a:srgbClr val="92D050"/>
                    </a:solidFill>
                    <a:latin typeface="隶书" panose="02010509060101010101" pitchFamily="49" charset="-122"/>
                    <a:ea typeface="隶书" panose="02010509060101010101" pitchFamily="49" charset="-122"/>
                  </a:rPr>
                  <a:t>入队后的状态；</a:t>
                </a:r>
                <a:endParaRPr lang="en-US" altLang="zh-CN" b="0" dirty="0">
                  <a:solidFill>
                    <a:srgbClr val="92D050"/>
                  </a:solidFill>
                  <a:latin typeface="隶书" panose="02010509060101010101" pitchFamily="49" charset="-122"/>
                  <a:ea typeface="隶书" panose="02010509060101010101" pitchFamily="49" charset="-122"/>
                </a:endParaRPr>
              </a:p>
              <a:p>
                <a:r>
                  <a:rPr lang="en-US" altLang="zh-CN" b="0" dirty="0">
                    <a:latin typeface="隶书" panose="02010509060101010101" pitchFamily="49" charset="-122"/>
                    <a:ea typeface="隶书" panose="02010509060101010101" pitchFamily="49" charset="-122"/>
                  </a:rPr>
                  <a:t>   </a:t>
                </a:r>
                <a:r>
                  <a:rPr lang="zh-CN" altLang="zh-CN" b="0" dirty="0">
                    <a:solidFill>
                      <a:srgbClr val="7030A0"/>
                    </a:solidFill>
                    <a:latin typeface="隶书" panose="02010509060101010101" pitchFamily="49" charset="-122"/>
                    <a:ea typeface="隶书" panose="02010509060101010101" pitchFamily="49" charset="-122"/>
                  </a:rPr>
                  <a:t>图</a:t>
                </a:r>
                <a:r>
                  <a:rPr lang="en-US" altLang="zh-CN" b="0" dirty="0">
                    <a:solidFill>
                      <a:srgbClr val="7030A0"/>
                    </a:solidFill>
                    <a:latin typeface="隶书" panose="02010509060101010101" pitchFamily="49" charset="-122"/>
                    <a:ea typeface="隶书" panose="02010509060101010101" pitchFamily="49" charset="-122"/>
                  </a:rPr>
                  <a:t>(d)</a:t>
                </a:r>
                <a:r>
                  <a:rPr lang="zh-CN" altLang="zh-CN" b="0" dirty="0">
                    <a:solidFill>
                      <a:srgbClr val="7030A0"/>
                    </a:solidFill>
                    <a:latin typeface="隶书" panose="02010509060101010101" pitchFamily="49" charset="-122"/>
                    <a:ea typeface="隶书" panose="02010509060101010101" pitchFamily="49" charset="-122"/>
                  </a:rPr>
                  <a:t>表示元素</a:t>
                </a:r>
                <a14:m>
                  <m:oMath xmlns:m="http://schemas.openxmlformats.org/officeDocument/2006/math">
                    <m:r>
                      <m:rPr>
                        <m:sty m:val="p"/>
                      </m:rPr>
                      <a:rPr lang="en-US" altLang="zh-CN" b="0">
                        <a:solidFill>
                          <a:srgbClr val="7030A0"/>
                        </a:solidFill>
                        <a:latin typeface="Cambria Math" panose="02040503050406030204" pitchFamily="18" charset="0"/>
                      </a:rPr>
                      <m:t>y</m:t>
                    </m:r>
                    <m:r>
                      <a:rPr lang="en-US" altLang="zh-CN" b="0">
                        <a:solidFill>
                          <a:srgbClr val="7030A0"/>
                        </a:solidFill>
                        <a:latin typeface="Cambria Math" panose="02040503050406030204" pitchFamily="18" charset="0"/>
                      </a:rPr>
                      <m:t>,</m:t>
                    </m:r>
                    <m:r>
                      <m:rPr>
                        <m:sty m:val="p"/>
                      </m:rPr>
                      <a:rPr lang="en-US" altLang="zh-CN" b="0">
                        <a:solidFill>
                          <a:srgbClr val="7030A0"/>
                        </a:solidFill>
                        <a:latin typeface="Cambria Math" panose="02040503050406030204" pitchFamily="18" charset="0"/>
                      </a:rPr>
                      <m:t>z</m:t>
                    </m:r>
                    <m:r>
                      <a:rPr lang="en-US" altLang="zh-CN" b="0">
                        <a:solidFill>
                          <a:srgbClr val="7030A0"/>
                        </a:solidFill>
                        <a:latin typeface="Cambria Math" panose="02040503050406030204" pitchFamily="18" charset="0"/>
                      </a:rPr>
                      <m:t>,</m:t>
                    </m:r>
                    <m:r>
                      <m:rPr>
                        <m:sty m:val="p"/>
                      </m:rPr>
                      <a:rPr lang="en-US" altLang="zh-CN" b="0">
                        <a:solidFill>
                          <a:srgbClr val="7030A0"/>
                        </a:solidFill>
                        <a:latin typeface="Cambria Math" panose="02040503050406030204" pitchFamily="18" charset="0"/>
                      </a:rPr>
                      <m:t>w</m:t>
                    </m:r>
                  </m:oMath>
                </a14:m>
                <a:r>
                  <a:rPr lang="zh-CN" altLang="zh-CN" b="0" dirty="0">
                    <a:solidFill>
                      <a:srgbClr val="7030A0"/>
                    </a:solidFill>
                    <a:latin typeface="隶书" panose="02010509060101010101" pitchFamily="49" charset="-122"/>
                    <a:ea typeface="隶书" panose="02010509060101010101" pitchFamily="49" charset="-122"/>
                  </a:rPr>
                  <a:t>依次入队后的状态；</a:t>
                </a:r>
                <a:endParaRPr lang="en-US" altLang="zh-CN" b="0" dirty="0">
                  <a:solidFill>
                    <a:srgbClr val="7030A0"/>
                  </a:solidFill>
                  <a:latin typeface="隶书" panose="02010509060101010101" pitchFamily="49" charset="-122"/>
                  <a:ea typeface="隶书" panose="02010509060101010101" pitchFamily="49" charset="-122"/>
                </a:endParaRPr>
              </a:p>
              <a:p>
                <a:r>
                  <a:rPr lang="en-US" altLang="zh-CN" b="0" dirty="0">
                    <a:latin typeface="隶书" panose="02010509060101010101" pitchFamily="49" charset="-122"/>
                    <a:ea typeface="隶书" panose="02010509060101010101" pitchFamily="49" charset="-122"/>
                  </a:rPr>
                  <a:t>   </a:t>
                </a:r>
                <a:r>
                  <a:rPr lang="zh-CN" altLang="zh-CN" b="0" dirty="0">
                    <a:solidFill>
                      <a:srgbClr val="C00000"/>
                    </a:solidFill>
                    <a:latin typeface="隶书" panose="02010509060101010101" pitchFamily="49" charset="-122"/>
                    <a:ea typeface="隶书" panose="02010509060101010101" pitchFamily="49" charset="-122"/>
                  </a:rPr>
                  <a:t>图</a:t>
                </a:r>
                <a:r>
                  <a:rPr lang="en-US" altLang="zh-CN" b="0" dirty="0">
                    <a:solidFill>
                      <a:srgbClr val="C00000"/>
                    </a:solidFill>
                    <a:latin typeface="隶书" panose="02010509060101010101" pitchFamily="49" charset="-122"/>
                    <a:ea typeface="隶书" panose="02010509060101010101" pitchFamily="49" charset="-122"/>
                  </a:rPr>
                  <a:t>(e)</a:t>
                </a:r>
                <a:r>
                  <a:rPr lang="zh-CN" altLang="zh-CN" b="0" dirty="0">
                    <a:solidFill>
                      <a:srgbClr val="C00000"/>
                    </a:solidFill>
                    <a:latin typeface="隶书" panose="02010509060101010101" pitchFamily="49" charset="-122"/>
                    <a:ea typeface="隶书" panose="02010509060101010101" pitchFamily="49" charset="-122"/>
                  </a:rPr>
                  <a:t>表示元素</a:t>
                </a:r>
                <a14:m>
                  <m:oMath xmlns:m="http://schemas.openxmlformats.org/officeDocument/2006/math">
                    <m:r>
                      <m:rPr>
                        <m:sty m:val="p"/>
                      </m:rPr>
                      <a:rPr lang="en-US" altLang="zh-CN" b="0">
                        <a:solidFill>
                          <a:srgbClr val="C00000"/>
                        </a:solidFill>
                        <a:latin typeface="Cambria Math" panose="02040503050406030204" pitchFamily="18" charset="0"/>
                      </a:rPr>
                      <m:t>x</m:t>
                    </m:r>
                  </m:oMath>
                </a14:m>
                <a:r>
                  <a:rPr lang="zh-CN" altLang="zh-CN" b="0" dirty="0">
                    <a:solidFill>
                      <a:srgbClr val="C00000"/>
                    </a:solidFill>
                    <a:latin typeface="隶书" panose="02010509060101010101" pitchFamily="49" charset="-122"/>
                    <a:ea typeface="隶书" panose="02010509060101010101" pitchFamily="49" charset="-122"/>
                  </a:rPr>
                  <a:t>出队后的状态。</a:t>
                </a:r>
              </a:p>
              <a:p>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9259" y="802516"/>
                <a:ext cx="8946740" cy="2031325"/>
              </a:xfrm>
              <a:prstGeom prst="rect">
                <a:avLst/>
              </a:prstGeom>
              <a:blipFill rotWithShape="0">
                <a:blip r:embed="rId3"/>
                <a:stretch>
                  <a:fillRect t="-2402"/>
                </a:stretch>
              </a:blipFill>
            </p:spPr>
            <p:txBody>
              <a:bodyPr/>
              <a:lstStyle/>
              <a:p>
                <a:r>
                  <a:rPr lang="zh-CN" altLang="en-US">
                    <a:noFill/>
                  </a:rPr>
                  <a:t> </a:t>
                </a:r>
              </a:p>
            </p:txBody>
          </p:sp>
        </mc:Fallback>
      </mc:AlternateContent>
      <p:graphicFrame>
        <p:nvGraphicFramePr>
          <p:cNvPr id="16" name="对象 15"/>
          <p:cNvGraphicFramePr>
            <a:graphicFrameLocks noChangeAspect="1"/>
          </p:cNvGraphicFramePr>
          <p:nvPr>
            <p:extLst>
              <p:ext uri="{D42A27DB-BD31-4B8C-83A1-F6EECF244321}">
                <p14:modId xmlns:p14="http://schemas.microsoft.com/office/powerpoint/2010/main" val="3174130864"/>
              </p:ext>
            </p:extLst>
          </p:nvPr>
        </p:nvGraphicFramePr>
        <p:xfrm>
          <a:off x="1388684" y="2543535"/>
          <a:ext cx="5400600" cy="2397909"/>
        </p:xfrm>
        <a:graphic>
          <a:graphicData uri="http://schemas.openxmlformats.org/presentationml/2006/ole">
            <mc:AlternateContent xmlns:mc="http://schemas.openxmlformats.org/markup-compatibility/2006">
              <mc:Choice xmlns:v="urn:schemas-microsoft-com:vml" Requires="v">
                <p:oleObj spid="_x0000_s5124" name="Visio" r:id="rId4" imgW="4842124" imgH="2155337" progId="Visio.Drawing.11">
                  <p:embed/>
                </p:oleObj>
              </mc:Choice>
              <mc:Fallback>
                <p:oleObj name="Visio" r:id="rId4" imgW="4842124" imgH="215533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8684" y="2543535"/>
                        <a:ext cx="5400600" cy="2397909"/>
                      </a:xfrm>
                      <a:prstGeom prst="rect">
                        <a:avLst/>
                      </a:prstGeom>
                      <a:noFill/>
                    </p:spPr>
                  </p:pic>
                </p:oleObj>
              </mc:Fallback>
            </mc:AlternateContent>
          </a:graphicData>
        </a:graphic>
      </p:graphicFrame>
      <p:sp>
        <p:nvSpPr>
          <p:cNvPr id="17" name="椭圆 16"/>
          <p:cNvSpPr/>
          <p:nvPr/>
        </p:nvSpPr>
        <p:spPr>
          <a:xfrm>
            <a:off x="1934008" y="2859782"/>
            <a:ext cx="576064" cy="18021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a:endCxn id="17" idx="0"/>
          </p:cNvCxnSpPr>
          <p:nvPr/>
        </p:nvCxnSpPr>
        <p:spPr>
          <a:xfrm>
            <a:off x="1502229" y="1330779"/>
            <a:ext cx="719811" cy="152900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3020480" y="2920866"/>
            <a:ext cx="523326" cy="1741019"/>
          </a:xfrm>
          <a:prstGeom prst="ellipse">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endCxn id="19" idx="0"/>
          </p:cNvCxnSpPr>
          <p:nvPr/>
        </p:nvCxnSpPr>
        <p:spPr>
          <a:xfrm>
            <a:off x="2411760" y="1635646"/>
            <a:ext cx="870383" cy="1285220"/>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995936" y="2920866"/>
            <a:ext cx="490743" cy="1811124"/>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a:endCxn id="21" idx="0"/>
          </p:cNvCxnSpPr>
          <p:nvPr/>
        </p:nvCxnSpPr>
        <p:spPr>
          <a:xfrm>
            <a:off x="2915816" y="1887141"/>
            <a:ext cx="1325492" cy="103372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4866119" y="2999751"/>
            <a:ext cx="605014" cy="173223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endCxn id="23" idx="0"/>
          </p:cNvCxnSpPr>
          <p:nvPr/>
        </p:nvCxnSpPr>
        <p:spPr>
          <a:xfrm>
            <a:off x="3851920" y="2139702"/>
            <a:ext cx="1316706" cy="86004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027927" y="2982335"/>
            <a:ext cx="468560" cy="17496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a:endCxn id="25" idx="0"/>
          </p:cNvCxnSpPr>
          <p:nvPr/>
        </p:nvCxnSpPr>
        <p:spPr>
          <a:xfrm>
            <a:off x="3131840" y="2415404"/>
            <a:ext cx="3130367" cy="5669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14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animEffect transition="in" filter="barn(inVertical)">
                                      <p:cBhvr>
                                        <p:cTn id="25" dur="500"/>
                                        <p:tgtEl>
                                          <p:spTgt spid="1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inVertical)">
                                      <p:cBhvr>
                                        <p:cTn id="30" dur="500"/>
                                        <p:tgtEl>
                                          <p:spTgt spid="20"/>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
                                            <p:txEl>
                                              <p:pRg st="2" end="2"/>
                                            </p:txEl>
                                          </p:spTgt>
                                        </p:tgtEl>
                                        <p:attrNameLst>
                                          <p:attrName>style.visibility</p:attrName>
                                        </p:attrNameLst>
                                      </p:cBhvr>
                                      <p:to>
                                        <p:strVal val="visible"/>
                                      </p:to>
                                    </p:set>
                                    <p:animEffect transition="in" filter="wipe(down)">
                                      <p:cBhvr>
                                        <p:cTn id="38" dur="500"/>
                                        <p:tgtEl>
                                          <p:spTgt spid="1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5">
                                            <p:txEl>
                                              <p:pRg st="3" end="3"/>
                                            </p:txEl>
                                          </p:spTgt>
                                        </p:tgtEl>
                                        <p:attrNameLst>
                                          <p:attrName>style.visibility</p:attrName>
                                        </p:attrNameLst>
                                      </p:cBhvr>
                                      <p:to>
                                        <p:strVal val="visible"/>
                                      </p:to>
                                    </p:set>
                                    <p:animEffect transition="in" filter="fade">
                                      <p:cBhvr>
                                        <p:cTn id="55" dur="1000"/>
                                        <p:tgtEl>
                                          <p:spTgt spid="15">
                                            <p:txEl>
                                              <p:pRg st="3" end="3"/>
                                            </p:txEl>
                                          </p:spTgt>
                                        </p:tgtEl>
                                      </p:cBhvr>
                                    </p:animEffect>
                                    <p:anim calcmode="lin" valueType="num">
                                      <p:cBhvr>
                                        <p:cTn id="56"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57"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5">
                                            <p:txEl>
                                              <p:pRg st="4" end="4"/>
                                            </p:txEl>
                                          </p:spTgt>
                                        </p:tgtEl>
                                        <p:attrNameLst>
                                          <p:attrName>style.visibility</p:attrName>
                                        </p:attrNameLst>
                                      </p:cBhvr>
                                      <p:to>
                                        <p:strVal val="visible"/>
                                      </p:to>
                                    </p:set>
                                    <p:animEffect transition="in" filter="fade">
                                      <p:cBhvr>
                                        <p:cTn id="74" dur="1000"/>
                                        <p:tgtEl>
                                          <p:spTgt spid="15">
                                            <p:txEl>
                                              <p:pRg st="4" end="4"/>
                                            </p:txEl>
                                          </p:spTgt>
                                        </p:tgtEl>
                                      </p:cBhvr>
                                    </p:animEffect>
                                    <p:anim calcmode="lin" valueType="num">
                                      <p:cBhvr>
                                        <p:cTn id="75"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76"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anim calcmode="lin" valueType="num">
                                      <p:cBhvr>
                                        <p:cTn id="82" dur="1000" fill="hold"/>
                                        <p:tgtEl>
                                          <p:spTgt spid="26"/>
                                        </p:tgtEl>
                                        <p:attrNameLst>
                                          <p:attrName>ppt_x</p:attrName>
                                        </p:attrNameLst>
                                      </p:cBhvr>
                                      <p:tavLst>
                                        <p:tav tm="0">
                                          <p:val>
                                            <p:strVal val="#ppt_x"/>
                                          </p:val>
                                        </p:tav>
                                        <p:tav tm="100000">
                                          <p:val>
                                            <p:strVal val="#ppt_x"/>
                                          </p:val>
                                        </p:tav>
                                      </p:tavLst>
                                    </p:anim>
                                    <p:anim calcmode="lin" valueType="num">
                                      <p:cBhvr>
                                        <p:cTn id="83" dur="1000" fill="hold"/>
                                        <p:tgtEl>
                                          <p:spTgt spid="26"/>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anim calcmode="lin" valueType="num">
                                      <p:cBhvr>
                                        <p:cTn id="87" dur="1000" fill="hold"/>
                                        <p:tgtEl>
                                          <p:spTgt spid="25"/>
                                        </p:tgtEl>
                                        <p:attrNameLst>
                                          <p:attrName>ppt_x</p:attrName>
                                        </p:attrNameLst>
                                      </p:cBhvr>
                                      <p:tavLst>
                                        <p:tav tm="0">
                                          <p:val>
                                            <p:strVal val="#ppt_x"/>
                                          </p:val>
                                        </p:tav>
                                        <p:tav tm="100000">
                                          <p:val>
                                            <p:strVal val="#ppt_x"/>
                                          </p:val>
                                        </p:tav>
                                      </p:tavLst>
                                    </p:anim>
                                    <p:anim calcmode="lin" valueType="num">
                                      <p:cBhvr>
                                        <p:cTn id="8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B584158C-22F6-4B7D-BAA4-DFDAABCE52ED}"/>
              </a:ext>
            </a:extLst>
          </p:cNvPr>
          <p:cNvSpPr>
            <a:spLocks noGrp="1"/>
          </p:cNvSpPr>
          <p:nvPr>
            <p:ph type="body" sz="quarter" idx="10"/>
          </p:nvPr>
        </p:nvSpPr>
        <p:spPr>
          <a:xfrm>
            <a:off x="1151467" y="217337"/>
            <a:ext cx="6246153" cy="457048"/>
          </a:xfrm>
        </p:spPr>
        <p:txBody>
          <a:bodyPr/>
          <a:lstStyle/>
          <a:p>
            <a:r>
              <a:rPr lang="zh-CN" altLang="en-US" dirty="0"/>
              <a:t>栈的定义</a:t>
            </a:r>
          </a:p>
        </p:txBody>
      </p:sp>
      <p:sp>
        <p:nvSpPr>
          <p:cNvPr id="4" name="内容占位符 3">
            <a:extLst>
              <a:ext uri="{FF2B5EF4-FFF2-40B4-BE49-F238E27FC236}">
                <a16:creationId xmlns="" xmlns:a16="http://schemas.microsoft.com/office/drawing/2014/main" id="{DE0BACB9-2923-47AF-875D-C5C782548029}"/>
              </a:ext>
            </a:extLst>
          </p:cNvPr>
          <p:cNvSpPr>
            <a:spLocks noGrp="1"/>
          </p:cNvSpPr>
          <p:nvPr>
            <p:ph sz="quarter" idx="11"/>
          </p:nvPr>
        </p:nvSpPr>
        <p:spPr>
          <a:xfrm>
            <a:off x="467544" y="915565"/>
            <a:ext cx="8208912" cy="3024337"/>
          </a:xfrm>
        </p:spPr>
        <p:txBody>
          <a:bodyPr/>
          <a:lstStyle/>
          <a:p>
            <a:pPr marL="0" indent="0">
              <a:lnSpc>
                <a:spcPts val="27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栈是限定在表的一端进行插入和删除操作的线性表。表中允许插入和删除操作的一端称为</a:t>
            </a:r>
            <a:r>
              <a:rPr lang="zh-CN" altLang="zh-CN" sz="1800" dirty="0">
                <a:solidFill>
                  <a:srgbClr val="0066FF"/>
                </a:solidFill>
                <a:latin typeface="隶书" panose="02010509060101010101" pitchFamily="49" charset="-122"/>
                <a:ea typeface="隶书" panose="02010509060101010101" pitchFamily="49" charset="-122"/>
              </a:rPr>
              <a:t>栈顶</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top</a:t>
            </a:r>
            <a:r>
              <a:rPr lang="zh-CN" altLang="zh-CN" sz="1800" dirty="0">
                <a:latin typeface="隶书" panose="02010509060101010101" pitchFamily="49" charset="-122"/>
                <a:ea typeface="隶书" panose="02010509060101010101" pitchFamily="49" charset="-122"/>
              </a:rPr>
              <a:t>），另一端叫做</a:t>
            </a:r>
            <a:r>
              <a:rPr lang="zh-CN" altLang="zh-CN" sz="1800" dirty="0">
                <a:solidFill>
                  <a:srgbClr val="0066FF"/>
                </a:solidFill>
                <a:latin typeface="隶书" panose="02010509060101010101" pitchFamily="49" charset="-122"/>
                <a:ea typeface="隶书" panose="02010509060101010101" pitchFamily="49" charset="-122"/>
              </a:rPr>
              <a:t>栈底</a:t>
            </a:r>
            <a:r>
              <a:rPr lang="en-US" altLang="zh-CN" sz="1800" dirty="0">
                <a:latin typeface="隶书" panose="02010509060101010101" pitchFamily="49" charset="-122"/>
                <a:ea typeface="隶书" panose="02010509060101010101" pitchFamily="49" charset="-122"/>
              </a:rPr>
              <a:t>(base)</a:t>
            </a:r>
            <a:r>
              <a:rPr lang="zh-CN" altLang="zh-CN" sz="1800" dirty="0">
                <a:latin typeface="隶书" panose="02010509060101010101" pitchFamily="49" charset="-122"/>
                <a:ea typeface="隶书" panose="02010509060101010101" pitchFamily="49" charset="-122"/>
              </a:rPr>
              <a:t>。当栈中没有任何元素时则称为</a:t>
            </a:r>
            <a:r>
              <a:rPr lang="zh-CN" altLang="zh-CN" sz="1800" dirty="0">
                <a:solidFill>
                  <a:srgbClr val="0066FF"/>
                </a:solidFill>
                <a:latin typeface="隶书" panose="02010509060101010101" pitchFamily="49" charset="-122"/>
                <a:ea typeface="隶书" panose="02010509060101010101" pitchFamily="49" charset="-122"/>
              </a:rPr>
              <a:t>空栈</a:t>
            </a:r>
            <a:r>
              <a:rPr lang="zh-CN" altLang="zh-CN" sz="1800" dirty="0">
                <a:latin typeface="隶书" panose="02010509060101010101" pitchFamily="49" charset="-122"/>
                <a:ea typeface="隶书" panose="02010509060101010101" pitchFamily="49" charset="-122"/>
              </a:rPr>
              <a:t>。栈顶位置是动态的，由一个称为栈顶的指针（</a:t>
            </a:r>
            <a:r>
              <a:rPr lang="en-US" altLang="zh-CN" sz="1800" dirty="0">
                <a:latin typeface="隶书" panose="02010509060101010101" pitchFamily="49" charset="-122"/>
                <a:ea typeface="隶书" panose="02010509060101010101" pitchFamily="49" charset="-122"/>
              </a:rPr>
              <a:t>top</a:t>
            </a:r>
            <a:r>
              <a:rPr lang="zh-CN" altLang="zh-CN" sz="1800" dirty="0">
                <a:latin typeface="隶书" panose="02010509060101010101" pitchFamily="49" charset="-122"/>
                <a:ea typeface="隶书" panose="02010509060101010101" pitchFamily="49" charset="-122"/>
              </a:rPr>
              <a:t>）指示其位置（具体实现时一般指向当前元素的下一个空位）。栈的插入操作通常称为压栈或进栈，删除操作通常称为</a:t>
            </a:r>
            <a:r>
              <a:rPr lang="zh-CN" altLang="zh-CN" sz="1800" dirty="0">
                <a:solidFill>
                  <a:srgbClr val="0066FF"/>
                </a:solidFill>
                <a:latin typeface="隶书" panose="02010509060101010101" pitchFamily="49" charset="-122"/>
                <a:ea typeface="隶书" panose="02010509060101010101" pitchFamily="49" charset="-122"/>
              </a:rPr>
              <a:t>退栈或出栈</a:t>
            </a:r>
            <a:r>
              <a:rPr lang="zh-CN" altLang="zh-CN" sz="1800" dirty="0">
                <a:latin typeface="隶书" panose="02010509060101010101" pitchFamily="49" charset="-122"/>
                <a:ea typeface="隶书" panose="02010509060101010101" pitchFamily="49" charset="-122"/>
              </a:rPr>
              <a:t>。</a:t>
            </a:r>
          </a:p>
          <a:p>
            <a:pPr marL="0" indent="0">
              <a:lnSpc>
                <a:spcPts val="27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栈具有</a:t>
            </a:r>
            <a:r>
              <a:rPr lang="en-US" altLang="zh-CN" sz="1800" dirty="0">
                <a:solidFill>
                  <a:srgbClr val="0066FF"/>
                </a:solidFill>
                <a:latin typeface="隶书" panose="02010509060101010101" pitchFamily="49" charset="-122"/>
                <a:ea typeface="隶书" panose="02010509060101010101" pitchFamily="49" charset="-122"/>
              </a:rPr>
              <a:t>“</a:t>
            </a:r>
            <a:r>
              <a:rPr lang="zh-CN" altLang="zh-CN" sz="1800" dirty="0">
                <a:solidFill>
                  <a:srgbClr val="0066FF"/>
                </a:solidFill>
                <a:latin typeface="隶书" panose="02010509060101010101" pitchFamily="49" charset="-122"/>
                <a:ea typeface="隶书" panose="02010509060101010101" pitchFamily="49" charset="-122"/>
              </a:rPr>
              <a:t>后进先出</a:t>
            </a:r>
            <a:r>
              <a:rPr lang="en-US" altLang="zh-CN" sz="1800" dirty="0">
                <a:solidFill>
                  <a:srgbClr val="0066FF"/>
                </a:solidFill>
                <a:latin typeface="隶书" panose="02010509060101010101" pitchFamily="49" charset="-122"/>
                <a:ea typeface="隶书" panose="02010509060101010101" pitchFamily="49" charset="-122"/>
              </a:rPr>
              <a:t>”</a:t>
            </a:r>
            <a:r>
              <a:rPr lang="zh-CN" altLang="zh-CN" sz="1800" dirty="0">
                <a:solidFill>
                  <a:srgbClr val="0066FF"/>
                </a:solidFill>
                <a:latin typeface="隶书" panose="02010509060101010101" pitchFamily="49" charset="-122"/>
                <a:ea typeface="隶书" panose="02010509060101010101" pitchFamily="49" charset="-122"/>
              </a:rPr>
              <a:t>或</a:t>
            </a:r>
            <a:r>
              <a:rPr lang="en-US" altLang="zh-CN" sz="1800" dirty="0">
                <a:solidFill>
                  <a:srgbClr val="0066FF"/>
                </a:solidFill>
                <a:latin typeface="隶书" panose="02010509060101010101" pitchFamily="49" charset="-122"/>
                <a:ea typeface="隶书" panose="02010509060101010101" pitchFamily="49" charset="-122"/>
              </a:rPr>
              <a:t>“</a:t>
            </a:r>
            <a:r>
              <a:rPr lang="zh-CN" altLang="zh-CN" sz="1800" dirty="0">
                <a:solidFill>
                  <a:srgbClr val="0066FF"/>
                </a:solidFill>
                <a:latin typeface="隶书" panose="02010509060101010101" pitchFamily="49" charset="-122"/>
                <a:ea typeface="隶书" panose="02010509060101010101" pitchFamily="49" charset="-122"/>
              </a:rPr>
              <a:t>先进后出</a:t>
            </a:r>
            <a:r>
              <a:rPr lang="en-US" altLang="zh-CN" sz="1800" dirty="0">
                <a:solidFill>
                  <a:srgbClr val="0066FF"/>
                </a:solidFill>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的特点，即后进栈的元素先出栈。每次进栈的元素都放在当前栈顶元素之前成为新的栈顶元素，每次出栈的元素都是当前栈顶元素。</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队列的抽象数据类型定义</a:t>
            </a:r>
          </a:p>
        </p:txBody>
      </p:sp>
      <mc:AlternateContent xmlns:mc="http://schemas.openxmlformats.org/markup-compatibility/2006" xmlns:a14="http://schemas.microsoft.com/office/drawing/2010/main">
        <mc:Choice Requires="a14">
          <p:sp>
            <p:nvSpPr>
              <p:cNvPr id="4" name="文本框 3"/>
              <p:cNvSpPr txBox="1"/>
              <p:nvPr/>
            </p:nvSpPr>
            <p:spPr>
              <a:xfrm>
                <a:off x="251520" y="1059582"/>
                <a:ext cx="7992888" cy="3970318"/>
              </a:xfrm>
              <a:prstGeom prst="rect">
                <a:avLst/>
              </a:prstGeom>
              <a:noFill/>
            </p:spPr>
            <p:txBody>
              <a:bodyPr wrap="square" rtlCol="0">
                <a:spAutoFit/>
              </a:bodyPr>
              <a:lstStyle/>
              <a:p>
                <a:r>
                  <a:rPr lang="en-US" altLang="zh-CN" dirty="0">
                    <a:solidFill>
                      <a:srgbClr val="C00000"/>
                    </a:solidFill>
                    <a:latin typeface="隶书" panose="02010509060101010101" pitchFamily="49" charset="-122"/>
                    <a:ea typeface="隶书" panose="02010509060101010101" pitchFamily="49" charset="-122"/>
                  </a:rPr>
                  <a:t>ADT Queue{</a:t>
                </a:r>
                <a:endParaRPr lang="zh-CN" altLang="zh-CN" dirty="0">
                  <a:solidFill>
                    <a:srgbClr val="C00000"/>
                  </a:solidFill>
                  <a:latin typeface="隶书" panose="02010509060101010101" pitchFamily="49" charset="-122"/>
                  <a:ea typeface="隶书" panose="02010509060101010101" pitchFamily="49" charset="-122"/>
                </a:endParaRPr>
              </a:p>
              <a:p>
                <a:r>
                  <a:rPr lang="en-US" altLang="zh-CN" dirty="0">
                    <a:solidFill>
                      <a:srgbClr val="0066FF"/>
                    </a:solidFill>
                    <a:latin typeface="隶书" panose="02010509060101010101" pitchFamily="49" charset="-122"/>
                    <a:ea typeface="隶书" panose="02010509060101010101" pitchFamily="49" charset="-122"/>
                  </a:rPr>
                  <a:t>    </a:t>
                </a:r>
                <a:r>
                  <a:rPr lang="zh-CN" altLang="zh-CN" smtClean="0">
                    <a:solidFill>
                      <a:srgbClr val="0066FF"/>
                    </a:solidFill>
                    <a:latin typeface="隶书" panose="02010509060101010101" pitchFamily="49" charset="-122"/>
                    <a:ea typeface="隶书" panose="02010509060101010101" pitchFamily="49" charset="-122"/>
                  </a:rPr>
                  <a:t>数据</a:t>
                </a:r>
                <a:r>
                  <a:rPr lang="zh-CN" altLang="en-US" smtClean="0">
                    <a:solidFill>
                      <a:srgbClr val="0066FF"/>
                    </a:solidFill>
                    <a:latin typeface="隶书" panose="02010509060101010101" pitchFamily="49" charset="-122"/>
                    <a:ea typeface="隶书" panose="02010509060101010101" pitchFamily="49" charset="-122"/>
                  </a:rPr>
                  <a:t>对</a:t>
                </a:r>
                <a:r>
                  <a:rPr lang="zh-CN" altLang="zh-CN" smtClean="0">
                    <a:solidFill>
                      <a:srgbClr val="0066FF"/>
                    </a:solidFill>
                    <a:latin typeface="隶书" panose="02010509060101010101" pitchFamily="49" charset="-122"/>
                    <a:ea typeface="隶书" panose="02010509060101010101" pitchFamily="49" charset="-122"/>
                  </a:rPr>
                  <a:t>象</a:t>
                </a:r>
                <a:r>
                  <a:rPr lang="zh-CN" altLang="zh-CN" dirty="0">
                    <a:solidFill>
                      <a:srgbClr val="0066FF"/>
                    </a:solidFill>
                    <a:latin typeface="隶书" panose="02010509060101010101" pitchFamily="49" charset="-122"/>
                    <a:ea typeface="隶书" panose="02010509060101010101" pitchFamily="49" charset="-122"/>
                  </a:rPr>
                  <a:t>：</a:t>
                </a:r>
              </a:p>
              <a:p>
                <a:r>
                  <a:rPr lang="en-US" altLang="zh-CN" dirty="0">
                    <a:solidFill>
                      <a:srgbClr val="0066FF"/>
                    </a:solidFill>
                    <a:latin typeface="隶书" panose="02010509060101010101" pitchFamily="49" charset="-122"/>
                    <a:ea typeface="隶书" panose="02010509060101010101" pitchFamily="49" charset="-122"/>
                  </a:rPr>
                  <a:t>      </a:t>
                </a:r>
                <a:r>
                  <a:rPr lang="en-US" altLang="zh-CN" i="1" dirty="0">
                    <a:solidFill>
                      <a:srgbClr val="0066FF"/>
                    </a:solidFill>
                    <a:latin typeface="隶书" panose="02010509060101010101" pitchFamily="49" charset="-122"/>
                    <a:ea typeface="隶书" panose="02010509060101010101" pitchFamily="49" charset="-122"/>
                  </a:rPr>
                  <a:t> </a:t>
                </a:r>
                <a14:m>
                  <m:oMath xmlns:m="http://schemas.openxmlformats.org/officeDocument/2006/math">
                    <m:r>
                      <a:rPr lang="en-US" altLang="zh-CN" i="1">
                        <a:solidFill>
                          <a:srgbClr val="0066FF"/>
                        </a:solidFill>
                        <a:latin typeface="Cambria Math" panose="02040503050406030204" pitchFamily="18" charset="0"/>
                      </a:rPr>
                      <m:t>𝐷</m:t>
                    </m:r>
                    <m:r>
                      <a:rPr lang="en-US" altLang="zh-CN">
                        <a:solidFill>
                          <a:srgbClr val="0066FF"/>
                        </a:solidFill>
                        <a:latin typeface="Cambria Math" panose="02040503050406030204" pitchFamily="18" charset="0"/>
                      </a:rPr>
                      <m:t>={</m:t>
                    </m:r>
                    <m:sSub>
                      <m:sSubPr>
                        <m:ctrlPr>
                          <a:rPr lang="zh-CN" altLang="zh-CN" i="1">
                            <a:solidFill>
                              <a:srgbClr val="0066FF"/>
                            </a:solidFill>
                            <a:latin typeface="Cambria Math" panose="02040503050406030204" pitchFamily="18" charset="0"/>
                          </a:rPr>
                        </m:ctrlPr>
                      </m:sSubPr>
                      <m:e>
                        <m:r>
                          <a:rPr lang="en-US" altLang="zh-CN" i="1">
                            <a:solidFill>
                              <a:srgbClr val="0066FF"/>
                            </a:solidFill>
                            <a:latin typeface="Cambria Math" panose="02040503050406030204" pitchFamily="18" charset="0"/>
                          </a:rPr>
                          <m:t>𝑎</m:t>
                        </m:r>
                      </m:e>
                      <m:sub>
                        <m:r>
                          <a:rPr lang="en-US" altLang="zh-CN" i="1">
                            <a:solidFill>
                              <a:srgbClr val="0066FF"/>
                            </a:solidFill>
                            <a:latin typeface="Cambria Math" panose="02040503050406030204" pitchFamily="18" charset="0"/>
                          </a:rPr>
                          <m:t>𝑖</m:t>
                        </m:r>
                      </m:sub>
                    </m:sSub>
                    <m:r>
                      <a:rPr lang="en-US" altLang="zh-CN" i="1">
                        <a:solidFill>
                          <a:srgbClr val="0066FF"/>
                        </a:solidFill>
                        <a:latin typeface="Cambria Math" panose="02040503050406030204" pitchFamily="18" charset="0"/>
                      </a:rPr>
                      <m:t>|1≤</m:t>
                    </m:r>
                    <m:r>
                      <a:rPr lang="en-US" altLang="zh-CN" i="1">
                        <a:solidFill>
                          <a:srgbClr val="0066FF"/>
                        </a:solidFill>
                        <a:latin typeface="Cambria Math" panose="02040503050406030204" pitchFamily="18" charset="0"/>
                      </a:rPr>
                      <m:t>𝑖</m:t>
                    </m:r>
                    <m:r>
                      <a:rPr lang="en-US" altLang="zh-CN" i="1">
                        <a:solidFill>
                          <a:srgbClr val="0066FF"/>
                        </a:solidFill>
                        <a:latin typeface="Cambria Math" panose="02040503050406030204" pitchFamily="18" charset="0"/>
                      </a:rPr>
                      <m:t>≤</m:t>
                    </m:r>
                    <m:r>
                      <a:rPr lang="en-US" altLang="zh-CN" i="1">
                        <a:solidFill>
                          <a:srgbClr val="0066FF"/>
                        </a:solidFill>
                        <a:latin typeface="Cambria Math" panose="02040503050406030204" pitchFamily="18" charset="0"/>
                      </a:rPr>
                      <m:t>𝑛</m:t>
                    </m:r>
                    <m:r>
                      <a:rPr lang="en-US" altLang="zh-CN" i="1">
                        <a:solidFill>
                          <a:srgbClr val="0066FF"/>
                        </a:solidFill>
                        <a:latin typeface="Cambria Math" panose="02040503050406030204" pitchFamily="18" charset="0"/>
                      </a:rPr>
                      <m:t>,</m:t>
                    </m:r>
                    <m:sSub>
                      <m:sSubPr>
                        <m:ctrlPr>
                          <a:rPr lang="zh-CN" altLang="zh-CN" i="1">
                            <a:solidFill>
                              <a:srgbClr val="0066FF"/>
                            </a:solidFill>
                            <a:latin typeface="Cambria Math" panose="02040503050406030204" pitchFamily="18" charset="0"/>
                          </a:rPr>
                        </m:ctrlPr>
                      </m:sSubPr>
                      <m:e>
                        <m:r>
                          <a:rPr lang="en-US" altLang="zh-CN" i="1">
                            <a:solidFill>
                              <a:srgbClr val="0066FF"/>
                            </a:solidFill>
                            <a:latin typeface="Cambria Math" panose="02040503050406030204" pitchFamily="18" charset="0"/>
                          </a:rPr>
                          <m:t>𝑎</m:t>
                        </m:r>
                      </m:e>
                      <m:sub>
                        <m:r>
                          <a:rPr lang="en-US" altLang="zh-CN" i="1">
                            <a:solidFill>
                              <a:srgbClr val="0066FF"/>
                            </a:solidFill>
                            <a:latin typeface="Cambria Math" panose="02040503050406030204" pitchFamily="18" charset="0"/>
                          </a:rPr>
                          <m:t>𝑖</m:t>
                        </m:r>
                      </m:sub>
                    </m:sSub>
                    <m:r>
                      <a:rPr lang="en-US" altLang="zh-CN" i="1">
                        <a:solidFill>
                          <a:srgbClr val="0066FF"/>
                        </a:solidFill>
                        <a:latin typeface="Cambria Math" panose="02040503050406030204" pitchFamily="18" charset="0"/>
                      </a:rPr>
                      <m:t>∈</m:t>
                    </m:r>
                    <m:r>
                      <a:rPr lang="en-US" altLang="zh-CN" i="1">
                        <a:solidFill>
                          <a:srgbClr val="0066FF"/>
                        </a:solidFill>
                        <a:latin typeface="Cambria Math" panose="02040503050406030204" pitchFamily="18" charset="0"/>
                      </a:rPr>
                      <m:t>𝑄𝐸𝑙𝑒𝑚𝑇𝑦𝑝𝑒</m:t>
                    </m:r>
                    <m:r>
                      <a:rPr lang="zh-CN" altLang="zh-CN">
                        <a:solidFill>
                          <a:srgbClr val="0066FF"/>
                        </a:solidFill>
                        <a:latin typeface="Cambria Math" panose="02040503050406030204" pitchFamily="18" charset="0"/>
                      </a:rPr>
                      <m:t>类型</m:t>
                    </m:r>
                    <m:r>
                      <a:rPr lang="en-US" altLang="zh-CN" i="1">
                        <a:solidFill>
                          <a:srgbClr val="0066FF"/>
                        </a:solidFill>
                        <a:latin typeface="Cambria Math" panose="02040503050406030204" pitchFamily="18" charset="0"/>
                      </a:rPr>
                      <m:t>}</m:t>
                    </m:r>
                  </m:oMath>
                </a14:m>
                <a:endParaRPr lang="zh-CN" altLang="zh-CN" dirty="0">
                  <a:solidFill>
                    <a:srgbClr val="0066FF"/>
                  </a:solidFill>
                  <a:latin typeface="隶书" panose="02010509060101010101" pitchFamily="49" charset="-122"/>
                  <a:ea typeface="隶书" panose="02010509060101010101" pitchFamily="49" charset="-122"/>
                </a:endParaRPr>
              </a:p>
              <a:p>
                <a:r>
                  <a:rPr lang="en-US" altLang="zh-CN" dirty="0">
                    <a:solidFill>
                      <a:srgbClr val="0066FF"/>
                    </a:solidFill>
                    <a:latin typeface="隶书" panose="02010509060101010101" pitchFamily="49" charset="-122"/>
                    <a:ea typeface="隶书" panose="02010509060101010101" pitchFamily="49" charset="-122"/>
                  </a:rPr>
                  <a:t>    </a:t>
                </a:r>
                <a:r>
                  <a:rPr lang="zh-CN" altLang="zh-CN" dirty="0">
                    <a:solidFill>
                      <a:srgbClr val="7030A0"/>
                    </a:solidFill>
                    <a:latin typeface="隶书" panose="02010509060101010101" pitchFamily="49" charset="-122"/>
                    <a:ea typeface="隶书" panose="02010509060101010101" pitchFamily="49" charset="-122"/>
                  </a:rPr>
                  <a:t>数据关系：</a:t>
                </a:r>
              </a:p>
              <a:p>
                <a:r>
                  <a:rPr lang="en-US" altLang="zh-CN" dirty="0">
                    <a:solidFill>
                      <a:srgbClr val="7030A0"/>
                    </a:solidFill>
                    <a:latin typeface="隶书" panose="02010509060101010101" pitchFamily="49" charset="-122"/>
                    <a:ea typeface="隶书" panose="02010509060101010101" pitchFamily="49" charset="-122"/>
                  </a:rPr>
                  <a:t>       </a:t>
                </a:r>
                <a14:m>
                  <m:oMath xmlns:m="http://schemas.openxmlformats.org/officeDocument/2006/math">
                    <m:r>
                      <a:rPr lang="en-US" altLang="zh-CN" i="1">
                        <a:solidFill>
                          <a:srgbClr val="7030A0"/>
                        </a:solidFill>
                        <a:latin typeface="Cambria Math" panose="02040503050406030204" pitchFamily="18" charset="0"/>
                      </a:rPr>
                      <m:t>𝑅</m:t>
                    </m:r>
                    <m:r>
                      <a:rPr lang="en-US" altLang="zh-CN" i="1">
                        <a:solidFill>
                          <a:srgbClr val="7030A0"/>
                        </a:solidFill>
                        <a:latin typeface="Cambria Math" panose="02040503050406030204" pitchFamily="18" charset="0"/>
                      </a:rPr>
                      <m:t>=</m:t>
                    </m:r>
                    <m:d>
                      <m:dPr>
                        <m:begChr m:val="{"/>
                        <m:endChr m:val="|"/>
                        <m:ctrlPr>
                          <a:rPr lang="zh-CN" altLang="zh-CN" i="1">
                            <a:solidFill>
                              <a:srgbClr val="7030A0"/>
                            </a:solidFill>
                            <a:latin typeface="Cambria Math" panose="02040503050406030204" pitchFamily="18" charset="0"/>
                          </a:rPr>
                        </m:ctrlPr>
                      </m:dPr>
                      <m:e>
                        <m:d>
                          <m:dPr>
                            <m:ctrlPr>
                              <a:rPr lang="zh-CN" altLang="zh-CN" i="1">
                                <a:solidFill>
                                  <a:srgbClr val="7030A0"/>
                                </a:solidFill>
                                <a:latin typeface="Cambria Math" panose="02040503050406030204" pitchFamily="18" charset="0"/>
                              </a:rPr>
                            </m:ctrlPr>
                          </m:dPr>
                          <m:e>
                            <m:sSub>
                              <m:sSubPr>
                                <m:ctrlPr>
                                  <a:rPr lang="zh-CN"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𝑎</m:t>
                                </m:r>
                              </m:e>
                              <m:sub>
                                <m:r>
                                  <a:rPr lang="en-US" altLang="zh-CN" i="1">
                                    <a:solidFill>
                                      <a:srgbClr val="7030A0"/>
                                    </a:solidFill>
                                    <a:latin typeface="Cambria Math" panose="02040503050406030204" pitchFamily="18" charset="0"/>
                                  </a:rPr>
                                  <m:t>𝑖</m:t>
                                </m:r>
                              </m:sub>
                            </m:sSub>
                            <m:r>
                              <a:rPr lang="en-US" altLang="zh-CN" i="1">
                                <a:solidFill>
                                  <a:srgbClr val="7030A0"/>
                                </a:solidFill>
                                <a:latin typeface="Cambria Math" panose="02040503050406030204" pitchFamily="18" charset="0"/>
                              </a:rPr>
                              <m:t>,</m:t>
                            </m:r>
                            <m:sSub>
                              <m:sSubPr>
                                <m:ctrlPr>
                                  <a:rPr lang="zh-CN"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𝑎</m:t>
                                </m:r>
                              </m:e>
                              <m:sub>
                                <m:r>
                                  <a:rPr lang="en-US" altLang="zh-CN" i="1">
                                    <a:solidFill>
                                      <a:srgbClr val="7030A0"/>
                                    </a:solidFill>
                                    <a:latin typeface="Cambria Math" panose="02040503050406030204" pitchFamily="18" charset="0"/>
                                  </a:rPr>
                                  <m:t>𝑖</m:t>
                                </m:r>
                                <m:r>
                                  <a:rPr lang="en-US" altLang="zh-CN" i="1">
                                    <a:solidFill>
                                      <a:srgbClr val="7030A0"/>
                                    </a:solidFill>
                                    <a:latin typeface="Cambria Math" panose="02040503050406030204" pitchFamily="18" charset="0"/>
                                  </a:rPr>
                                  <m:t>+1</m:t>
                                </m:r>
                              </m:sub>
                            </m:sSub>
                          </m:e>
                        </m:d>
                      </m:e>
                    </m:d>
                    <m:sSub>
                      <m:sSubPr>
                        <m:ctrlPr>
                          <a:rPr lang="zh-CN"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𝑎</m:t>
                        </m:r>
                      </m:e>
                      <m:sub>
                        <m:r>
                          <a:rPr lang="en-US" altLang="zh-CN" i="1">
                            <a:solidFill>
                              <a:srgbClr val="7030A0"/>
                            </a:solidFill>
                            <a:latin typeface="Cambria Math" panose="02040503050406030204" pitchFamily="18" charset="0"/>
                          </a:rPr>
                          <m:t>𝑖</m:t>
                        </m:r>
                      </m:sub>
                    </m:sSub>
                    <m:r>
                      <a:rPr lang="en-US" altLang="zh-CN" i="1">
                        <a:solidFill>
                          <a:srgbClr val="7030A0"/>
                        </a:solidFill>
                        <a:latin typeface="Cambria Math" panose="02040503050406030204" pitchFamily="18" charset="0"/>
                      </a:rPr>
                      <m:t>,</m:t>
                    </m:r>
                    <m:sSub>
                      <m:sSubPr>
                        <m:ctrlPr>
                          <a:rPr lang="zh-CN"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𝑎</m:t>
                        </m:r>
                      </m:e>
                      <m:sub>
                        <m:r>
                          <a:rPr lang="en-US" altLang="zh-CN" i="1">
                            <a:solidFill>
                              <a:srgbClr val="7030A0"/>
                            </a:solidFill>
                            <a:latin typeface="Cambria Math" panose="02040503050406030204" pitchFamily="18" charset="0"/>
                          </a:rPr>
                          <m:t>𝑖</m:t>
                        </m:r>
                        <m:r>
                          <a:rPr lang="en-US" altLang="zh-CN" i="1">
                            <a:solidFill>
                              <a:srgbClr val="7030A0"/>
                            </a:solidFill>
                            <a:latin typeface="Cambria Math" panose="02040503050406030204" pitchFamily="18" charset="0"/>
                          </a:rPr>
                          <m:t>+1</m:t>
                        </m:r>
                      </m:sub>
                    </m:sSub>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𝐷</m:t>
                    </m:r>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𝑖</m:t>
                    </m:r>
                    <m:r>
                      <a:rPr lang="en-US" altLang="zh-CN" i="1">
                        <a:solidFill>
                          <a:srgbClr val="7030A0"/>
                        </a:solidFill>
                        <a:latin typeface="Cambria Math" panose="02040503050406030204" pitchFamily="18" charset="0"/>
                      </a:rPr>
                      <m:t>=1,2,⋯,</m:t>
                    </m:r>
                    <m:r>
                      <a:rPr lang="en-US" altLang="zh-CN" i="1">
                        <a:solidFill>
                          <a:srgbClr val="7030A0"/>
                        </a:solidFill>
                        <a:latin typeface="Cambria Math" panose="02040503050406030204" pitchFamily="18" charset="0"/>
                      </a:rPr>
                      <m:t>𝑛</m:t>
                    </m:r>
                    <m:r>
                      <a:rPr lang="en-US" altLang="zh-CN" i="1">
                        <a:solidFill>
                          <a:srgbClr val="7030A0"/>
                        </a:solidFill>
                        <a:latin typeface="Cambria Math" panose="02040503050406030204" pitchFamily="18" charset="0"/>
                      </a:rPr>
                      <m:t>−1}</m:t>
                    </m:r>
                  </m:oMath>
                </a14:m>
                <a:endParaRPr lang="zh-CN" altLang="zh-CN" dirty="0">
                  <a:solidFill>
                    <a:srgbClr val="7030A0"/>
                  </a:solidFill>
                  <a:latin typeface="隶书" panose="02010509060101010101" pitchFamily="49" charset="-122"/>
                  <a:ea typeface="隶书" panose="02010509060101010101" pitchFamily="49" charset="-122"/>
                </a:endParaRPr>
              </a:p>
              <a:p>
                <a:r>
                  <a:rPr lang="en-US" altLang="zh-CN" dirty="0">
                    <a:solidFill>
                      <a:srgbClr val="0066FF"/>
                    </a:solidFill>
                    <a:latin typeface="隶书" panose="02010509060101010101" pitchFamily="49" charset="-122"/>
                    <a:ea typeface="隶书" panose="02010509060101010101" pitchFamily="49" charset="-122"/>
                  </a:rPr>
                  <a:t>    </a:t>
                </a:r>
                <a:r>
                  <a:rPr lang="zh-CN" altLang="zh-CN" dirty="0">
                    <a:solidFill>
                      <a:srgbClr val="002060"/>
                    </a:solidFill>
                    <a:latin typeface="隶书" panose="02010509060101010101" pitchFamily="49" charset="-122"/>
                    <a:ea typeface="隶书" panose="02010509060101010101" pitchFamily="49" charset="-122"/>
                  </a:rPr>
                  <a:t>基本操作：</a:t>
                </a:r>
              </a:p>
              <a:p>
                <a:r>
                  <a:rPr lang="en-US" altLang="zh-CN" dirty="0">
                    <a:solidFill>
                      <a:srgbClr val="002060"/>
                    </a:solidFill>
                    <a:latin typeface="隶书" panose="02010509060101010101" pitchFamily="49" charset="-122"/>
                    <a:ea typeface="隶书" panose="02010509060101010101" pitchFamily="49" charset="-122"/>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InitQueue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(&amp;s)</a:t>
                </a:r>
                <a:r>
                  <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：初始化空队列</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DestroyQueue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(&amp;s)</a:t>
                </a:r>
                <a:r>
                  <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：销毁队列，释放队列的空间</a:t>
                </a: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EmptyQueue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a:t>
                </a:r>
                <a:r>
                  <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：队列的判空函数，若为空返回</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，否则返回</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0</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GetHead</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s,&amp;e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：取队头元素</a:t>
                </a: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EnQueue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(&amp;</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：入队，将元素</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a:t>
                </a:r>
                <a:r>
                  <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入队</a:t>
                </a: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DeQueue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(&amp;</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s,&amp;e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：出队，返回当前队头元素，并将其值赋给</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}ADT Queue</a:t>
                </a:r>
                <a:endParaRPr lang="zh-CN"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51520" y="1059582"/>
                <a:ext cx="7992888" cy="3970318"/>
              </a:xfrm>
              <a:prstGeom prst="rect">
                <a:avLst/>
              </a:prstGeom>
              <a:blipFill rotWithShape="0">
                <a:blip r:embed="rId2"/>
                <a:stretch>
                  <a:fillRect l="-610" t="-9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363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1000"/>
                                        <p:tgtEl>
                                          <p:spTgt spid="4">
                                            <p:txEl>
                                              <p:pRg st="5" end="5"/>
                                            </p:txEl>
                                          </p:spTgt>
                                        </p:tgtEl>
                                      </p:cBhvr>
                                    </p:animEffect>
                                    <p:anim calcmode="lin" valueType="num">
                                      <p:cBhvr>
                                        <p:cTn id="4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1000"/>
                                        <p:tgtEl>
                                          <p:spTgt spid="4">
                                            <p:txEl>
                                              <p:pRg st="6" end="6"/>
                                            </p:txEl>
                                          </p:spTgt>
                                        </p:tgtEl>
                                      </p:cBhvr>
                                    </p:animEffect>
                                    <p:anim calcmode="lin" valueType="num">
                                      <p:cBhvr>
                                        <p:cTn id="4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1000"/>
                                        <p:tgtEl>
                                          <p:spTgt spid="4">
                                            <p:txEl>
                                              <p:pRg st="7" end="7"/>
                                            </p:txEl>
                                          </p:spTgt>
                                        </p:tgtEl>
                                      </p:cBhvr>
                                    </p:animEffect>
                                    <p:anim calcmode="lin" valueType="num">
                                      <p:cBhvr>
                                        <p:cTn id="5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Effect transition="in" filter="fade">
                                      <p:cBhvr>
                                        <p:cTn id="61" dur="1000"/>
                                        <p:tgtEl>
                                          <p:spTgt spid="4">
                                            <p:txEl>
                                              <p:pRg st="8" end="8"/>
                                            </p:txEl>
                                          </p:spTgt>
                                        </p:tgtEl>
                                      </p:cBhvr>
                                    </p:animEffect>
                                    <p:anim calcmode="lin" valueType="num">
                                      <p:cBhvr>
                                        <p:cTn id="6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4">
                                            <p:txEl>
                                              <p:pRg st="9" end="9"/>
                                            </p:txEl>
                                          </p:spTgt>
                                        </p:tgtEl>
                                        <p:attrNameLst>
                                          <p:attrName>style.visibility</p:attrName>
                                        </p:attrNameLst>
                                      </p:cBhvr>
                                      <p:to>
                                        <p:strVal val="visible"/>
                                      </p:to>
                                    </p:set>
                                    <p:animEffect transition="in" filter="fade">
                                      <p:cBhvr>
                                        <p:cTn id="68" dur="1000"/>
                                        <p:tgtEl>
                                          <p:spTgt spid="4">
                                            <p:txEl>
                                              <p:pRg st="9" end="9"/>
                                            </p:txEl>
                                          </p:spTgt>
                                        </p:tgtEl>
                                      </p:cBhvr>
                                    </p:animEffect>
                                    <p:anim calcmode="lin" valueType="num">
                                      <p:cBhvr>
                                        <p:cTn id="69"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4">
                                            <p:txEl>
                                              <p:pRg st="10" end="10"/>
                                            </p:txEl>
                                          </p:spTgt>
                                        </p:tgtEl>
                                        <p:attrNameLst>
                                          <p:attrName>style.visibility</p:attrName>
                                        </p:attrNameLst>
                                      </p:cBhvr>
                                      <p:to>
                                        <p:strVal val="visible"/>
                                      </p:to>
                                    </p:set>
                                    <p:animEffect transition="in" filter="fade">
                                      <p:cBhvr>
                                        <p:cTn id="75" dur="1000"/>
                                        <p:tgtEl>
                                          <p:spTgt spid="4">
                                            <p:txEl>
                                              <p:pRg st="10" end="10"/>
                                            </p:txEl>
                                          </p:spTgt>
                                        </p:tgtEl>
                                      </p:cBhvr>
                                    </p:animEffect>
                                    <p:anim calcmode="lin" valueType="num">
                                      <p:cBhvr>
                                        <p:cTn id="76"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7"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4">
                                            <p:txEl>
                                              <p:pRg st="11" end="11"/>
                                            </p:txEl>
                                          </p:spTgt>
                                        </p:tgtEl>
                                        <p:attrNameLst>
                                          <p:attrName>style.visibility</p:attrName>
                                        </p:attrNameLst>
                                      </p:cBhvr>
                                      <p:to>
                                        <p:strVal val="visible"/>
                                      </p:to>
                                    </p:set>
                                    <p:animEffect transition="in" filter="fade">
                                      <p:cBhvr>
                                        <p:cTn id="82" dur="1000"/>
                                        <p:tgtEl>
                                          <p:spTgt spid="4">
                                            <p:txEl>
                                              <p:pRg st="11" end="11"/>
                                            </p:txEl>
                                          </p:spTgt>
                                        </p:tgtEl>
                                      </p:cBhvr>
                                    </p:animEffect>
                                    <p:anim calcmode="lin" valueType="num">
                                      <p:cBhvr>
                                        <p:cTn id="83"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4"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4">
                                            <p:txEl>
                                              <p:pRg st="12" end="12"/>
                                            </p:txEl>
                                          </p:spTgt>
                                        </p:tgtEl>
                                        <p:attrNameLst>
                                          <p:attrName>style.visibility</p:attrName>
                                        </p:attrNameLst>
                                      </p:cBhvr>
                                      <p:to>
                                        <p:strVal val="visible"/>
                                      </p:to>
                                    </p:set>
                                    <p:animEffect transition="in" filter="fade">
                                      <p:cBhvr>
                                        <p:cTn id="89" dur="1000"/>
                                        <p:tgtEl>
                                          <p:spTgt spid="4">
                                            <p:txEl>
                                              <p:pRg st="12" end="12"/>
                                            </p:txEl>
                                          </p:spTgt>
                                        </p:tgtEl>
                                      </p:cBhvr>
                                    </p:animEffect>
                                    <p:anim calcmode="lin" valueType="num">
                                      <p:cBhvr>
                                        <p:cTn id="90"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91"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顺序队列（循环队列）</a:t>
            </a:r>
          </a:p>
        </p:txBody>
      </p:sp>
      <p:sp>
        <p:nvSpPr>
          <p:cNvPr id="4" name="文本框 3"/>
          <p:cNvSpPr txBox="1"/>
          <p:nvPr/>
        </p:nvSpPr>
        <p:spPr>
          <a:xfrm>
            <a:off x="107504" y="987574"/>
            <a:ext cx="8928992" cy="1477328"/>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队列的顺序存储结构称为顺序队列，一般用循环队列表示。顺序队列是用一组地址连续的存储单元</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例如：</a:t>
            </a:r>
            <a:r>
              <a:rPr lang="zh-CN" altLang="en-US" dirty="0">
                <a:solidFill>
                  <a:srgbClr val="C00000"/>
                </a:solidFill>
                <a:latin typeface="隶书" panose="02010509060101010101" pitchFamily="49" charset="-122"/>
                <a:ea typeface="隶书" panose="02010509060101010101" pitchFamily="49" charset="-122"/>
              </a:rPr>
              <a:t>数组</a:t>
            </a:r>
            <a:r>
              <a:rPr lang="zh-CN" altLang="en-US"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依次存放从队头到队尾的元素，由于队列的队头和队尾的位置是变化的，因此需要定义一个指向队头的指针（</a:t>
            </a:r>
            <a:r>
              <a:rPr lang="en-US" altLang="zh-CN" dirty="0">
                <a:latin typeface="隶书" panose="02010509060101010101" pitchFamily="49" charset="-122"/>
                <a:ea typeface="隶书" panose="02010509060101010101" pitchFamily="49" charset="-122"/>
              </a:rPr>
              <a:t>front</a:t>
            </a:r>
            <a:r>
              <a:rPr lang="zh-CN" altLang="zh-CN" dirty="0">
                <a:latin typeface="隶书" panose="02010509060101010101" pitchFamily="49" charset="-122"/>
                <a:ea typeface="隶书" panose="02010509060101010101" pitchFamily="49" charset="-122"/>
              </a:rPr>
              <a:t>），也称为头指针；一个指向队尾的指针（</a:t>
            </a:r>
            <a:r>
              <a:rPr lang="en-US" altLang="zh-CN" dirty="0">
                <a:latin typeface="隶书" panose="02010509060101010101" pitchFamily="49" charset="-122"/>
                <a:ea typeface="隶书" panose="02010509060101010101" pitchFamily="49" charset="-122"/>
              </a:rPr>
              <a:t>rear</a:t>
            </a:r>
            <a:r>
              <a:rPr lang="zh-CN" altLang="zh-CN" dirty="0">
                <a:latin typeface="隶书" panose="02010509060101010101" pitchFamily="49" charset="-122"/>
                <a:ea typeface="隶书" panose="02010509060101010101" pitchFamily="49" charset="-122"/>
              </a:rPr>
              <a:t>），也称为尾指针。</a:t>
            </a:r>
          </a:p>
          <a:p>
            <a:endParaRPr lang="zh-CN" altLang="en-US" dirty="0"/>
          </a:p>
        </p:txBody>
      </p:sp>
      <p:sp>
        <p:nvSpPr>
          <p:cNvPr id="5" name="文本框 4"/>
          <p:cNvSpPr txBox="1"/>
          <p:nvPr/>
        </p:nvSpPr>
        <p:spPr>
          <a:xfrm>
            <a:off x="107504" y="2283718"/>
            <a:ext cx="5616624" cy="2308324"/>
          </a:xfrm>
          <a:prstGeom prst="rect">
            <a:avLst/>
          </a:prstGeom>
          <a:noFill/>
        </p:spPr>
        <p:txBody>
          <a:bodyPr wrap="square" rtlCol="0">
            <a:spAutoFit/>
          </a:bodyPr>
          <a:lstStyle/>
          <a:p>
            <a:pPr algn="just"/>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将存储队列的数组看成是头尾相接的圆环，并形成循环存储空间，即允许队列直接从数组中下标最大的位置延续到下标最小的位置，这个操作可以通过取模运算实现。队列的这种头尾相接的顺序存储结构称为循环队列。循环队列如图所示，其中，灰色区域表示队列中已经存储数据元素的存储空间，空白区域则表示空闲存储空间。</a:t>
            </a:r>
            <a:endParaRPr lang="zh-CN" altLang="en-US" dirty="0">
              <a:latin typeface="隶书" panose="02010509060101010101" pitchFamily="49" charset="-122"/>
              <a:ea typeface="隶书" panose="02010509060101010101" pitchFamily="49" charset="-122"/>
            </a:endParaRPr>
          </a:p>
          <a:p>
            <a:endParaRPr lang="zh-CN" altLang="en-US" dirty="0"/>
          </a:p>
        </p:txBody>
      </p:sp>
      <p:pic>
        <p:nvPicPr>
          <p:cNvPr id="6" name="图片 5"/>
          <p:cNvPicPr>
            <a:picLocks noChangeAspect="1"/>
          </p:cNvPicPr>
          <p:nvPr/>
        </p:nvPicPr>
        <p:blipFill>
          <a:blip r:embed="rId2"/>
          <a:stretch>
            <a:fillRect/>
          </a:stretch>
        </p:blipFill>
        <p:spPr>
          <a:xfrm>
            <a:off x="6228184" y="2571750"/>
            <a:ext cx="1899386" cy="1349760"/>
          </a:xfrm>
          <a:prstGeom prst="rect">
            <a:avLst/>
          </a:prstGeom>
        </p:spPr>
      </p:pic>
    </p:spTree>
    <p:extLst>
      <p:ext uri="{BB962C8B-B14F-4D97-AF65-F5344CB8AC3E}">
        <p14:creationId xmlns:p14="http://schemas.microsoft.com/office/powerpoint/2010/main" val="117985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循环队列操作示意图</a:t>
            </a:r>
          </a:p>
        </p:txBody>
      </p:sp>
      <mc:AlternateContent xmlns:mc="http://schemas.openxmlformats.org/markup-compatibility/2006" xmlns:a14="http://schemas.microsoft.com/office/drawing/2010/main">
        <mc:Choice Requires="a14">
          <p:sp>
            <p:nvSpPr>
              <p:cNvPr id="4" name="文本框 3"/>
              <p:cNvSpPr txBox="1"/>
              <p:nvPr/>
            </p:nvSpPr>
            <p:spPr>
              <a:xfrm>
                <a:off x="323528" y="901653"/>
                <a:ext cx="8352928" cy="2369880"/>
              </a:xfrm>
              <a:prstGeom prst="rect">
                <a:avLst/>
              </a:prstGeom>
              <a:noFill/>
            </p:spPr>
            <p:txBody>
              <a:bodyPr wrap="square" rtlCol="0">
                <a:spAutoFit/>
              </a:bodyPr>
              <a:lstStyle/>
              <a:p>
                <a:pPr algn="just"/>
                <a:r>
                  <a:rPr lang="en-US" altLang="zh-CN" dirty="0">
                    <a:solidFill>
                      <a:srgbClr val="C00000"/>
                    </a:solidFill>
                    <a:latin typeface="隶书" panose="02010509060101010101" pitchFamily="49" charset="-122"/>
                    <a:ea typeface="隶书" panose="02010509060101010101" pitchFamily="49" charset="-122"/>
                  </a:rPr>
                  <a:t>   </a:t>
                </a:r>
                <a:r>
                  <a:rPr lang="zh-CN" altLang="zh-CN" sz="1600" dirty="0">
                    <a:solidFill>
                      <a:srgbClr val="C00000"/>
                    </a:solidFill>
                    <a:latin typeface="隶书" panose="02010509060101010101" pitchFamily="49" charset="-122"/>
                    <a:ea typeface="隶书" panose="02010509060101010101" pitchFamily="49" charset="-122"/>
                  </a:rPr>
                  <a:t>在循环队列中进行入队、出队操作时，头尾指针均加</a:t>
                </a:r>
                <a:r>
                  <a:rPr lang="en-US" altLang="zh-CN" sz="1600" dirty="0">
                    <a:solidFill>
                      <a:srgbClr val="C00000"/>
                    </a:solidFill>
                    <a:latin typeface="隶书" panose="02010509060101010101" pitchFamily="49" charset="-122"/>
                    <a:ea typeface="隶书" panose="02010509060101010101" pitchFamily="49" charset="-122"/>
                  </a:rPr>
                  <a:t>1</a:t>
                </a:r>
                <a:r>
                  <a:rPr lang="zh-CN" altLang="zh-CN" sz="1600" dirty="0">
                    <a:solidFill>
                      <a:srgbClr val="C00000"/>
                    </a:solidFill>
                    <a:latin typeface="隶书" panose="02010509060101010101" pitchFamily="49" charset="-122"/>
                    <a:ea typeface="隶书" panose="02010509060101010101" pitchFamily="49" charset="-122"/>
                  </a:rPr>
                  <a:t>，依次向前移动。只不过当头尾指针指向存储空间上界（</a:t>
                </a:r>
                <a14:m>
                  <m:oMath xmlns:m="http://schemas.openxmlformats.org/officeDocument/2006/math">
                    <m:r>
                      <m:rPr>
                        <m:sty m:val="p"/>
                      </m:rPr>
                      <a:rPr lang="en-US" altLang="zh-CN" sz="1600">
                        <a:solidFill>
                          <a:srgbClr val="C00000"/>
                        </a:solidFill>
                        <a:latin typeface="Cambria Math" panose="02040503050406030204" pitchFamily="18" charset="0"/>
                      </a:rPr>
                      <m:t>QueueSize</m:t>
                    </m:r>
                    <m:r>
                      <a:rPr lang="en-US" altLang="zh-CN" sz="1600" i="1">
                        <a:solidFill>
                          <a:srgbClr val="C00000"/>
                        </a:solidFill>
                        <a:latin typeface="Cambria Math" panose="02040503050406030204" pitchFamily="18" charset="0"/>
                      </a:rPr>
                      <m:t>−</m:t>
                    </m:r>
                    <m:r>
                      <a:rPr lang="en-US" altLang="zh-CN" sz="1600">
                        <a:solidFill>
                          <a:srgbClr val="C00000"/>
                        </a:solidFill>
                        <a:latin typeface="Cambria Math" panose="02040503050406030204" pitchFamily="18" charset="0"/>
                      </a:rPr>
                      <m:t>1</m:t>
                    </m:r>
                  </m:oMath>
                </a14:m>
                <a:r>
                  <a:rPr lang="zh-CN" altLang="zh-CN" sz="1600" dirty="0">
                    <a:solidFill>
                      <a:srgbClr val="C00000"/>
                    </a:solidFill>
                    <a:latin typeface="隶书" panose="02010509060101010101" pitchFamily="49" charset="-122"/>
                    <a:ea typeface="隶书" panose="02010509060101010101" pitchFamily="49" charset="-122"/>
                  </a:rPr>
                  <a:t>）时，其加</a:t>
                </a:r>
                <a:r>
                  <a:rPr lang="en-US" altLang="zh-CN" sz="1600" dirty="0">
                    <a:solidFill>
                      <a:srgbClr val="C00000"/>
                    </a:solidFill>
                    <a:latin typeface="隶书" panose="02010509060101010101" pitchFamily="49" charset="-122"/>
                    <a:ea typeface="隶书" panose="02010509060101010101" pitchFamily="49" charset="-122"/>
                  </a:rPr>
                  <a:t>1</a:t>
                </a:r>
                <a:r>
                  <a:rPr lang="zh-CN" altLang="zh-CN" sz="1600" dirty="0">
                    <a:solidFill>
                      <a:srgbClr val="C00000"/>
                    </a:solidFill>
                    <a:latin typeface="隶书" panose="02010509060101010101" pitchFamily="49" charset="-122"/>
                    <a:ea typeface="隶书" panose="02010509060101010101" pitchFamily="49" charset="-122"/>
                  </a:rPr>
                  <a:t>操作的结果是指向存储空间的下界</a:t>
                </a:r>
                <a:r>
                  <a:rPr lang="en-US" altLang="zh-CN" sz="1600" dirty="0">
                    <a:solidFill>
                      <a:srgbClr val="C00000"/>
                    </a:solidFill>
                    <a:latin typeface="隶书" panose="02010509060101010101" pitchFamily="49" charset="-122"/>
                    <a:ea typeface="隶书" panose="02010509060101010101" pitchFamily="49" charset="-122"/>
                  </a:rPr>
                  <a:t>0</a:t>
                </a:r>
                <a:r>
                  <a:rPr lang="zh-CN" altLang="zh-CN" sz="1600" dirty="0">
                    <a:solidFill>
                      <a:srgbClr val="C00000"/>
                    </a:solidFill>
                    <a:latin typeface="隶书" panose="02010509060101010101" pitchFamily="49" charset="-122"/>
                    <a:ea typeface="隶书" panose="02010509060101010101" pitchFamily="49" charset="-122"/>
                  </a:rPr>
                  <a:t>。这种循环意义下的加</a:t>
                </a:r>
                <a:r>
                  <a:rPr lang="en-US" altLang="zh-CN" sz="1600" dirty="0">
                    <a:solidFill>
                      <a:srgbClr val="C00000"/>
                    </a:solidFill>
                    <a:latin typeface="隶书" panose="02010509060101010101" pitchFamily="49" charset="-122"/>
                    <a:ea typeface="隶书" panose="02010509060101010101" pitchFamily="49" charset="-122"/>
                  </a:rPr>
                  <a:t>1</a:t>
                </a:r>
                <a:r>
                  <a:rPr lang="zh-CN" altLang="zh-CN" sz="1600" dirty="0">
                    <a:solidFill>
                      <a:srgbClr val="C00000"/>
                    </a:solidFill>
                    <a:latin typeface="隶书" panose="02010509060101010101" pitchFamily="49" charset="-122"/>
                    <a:ea typeface="隶书" panose="02010509060101010101" pitchFamily="49" charset="-122"/>
                  </a:rPr>
                  <a:t>操作可以利用模运算来实现，即</a:t>
                </a:r>
                <a14:m>
                  <m:oMath xmlns:m="http://schemas.openxmlformats.org/officeDocument/2006/math">
                    <m:r>
                      <m:rPr>
                        <m:sty m:val="p"/>
                      </m:rPr>
                      <a:rPr lang="en-US" altLang="zh-CN" sz="1600">
                        <a:solidFill>
                          <a:srgbClr val="C00000"/>
                        </a:solidFill>
                        <a:latin typeface="Cambria Math" panose="02040503050406030204" pitchFamily="18" charset="0"/>
                      </a:rPr>
                      <m:t>i</m:t>
                    </m:r>
                    <m:r>
                      <a:rPr lang="en-US" altLang="zh-CN" sz="1600">
                        <a:solidFill>
                          <a:srgbClr val="C00000"/>
                        </a:solidFill>
                        <a:latin typeface="Cambria Math" panose="02040503050406030204" pitchFamily="18" charset="0"/>
                      </a:rPr>
                      <m:t>=(</m:t>
                    </m:r>
                    <m:r>
                      <m:rPr>
                        <m:sty m:val="p"/>
                      </m:rPr>
                      <a:rPr lang="en-US" altLang="zh-CN" sz="1600">
                        <a:solidFill>
                          <a:srgbClr val="C00000"/>
                        </a:solidFill>
                        <a:latin typeface="Cambria Math" panose="02040503050406030204" pitchFamily="18" charset="0"/>
                      </a:rPr>
                      <m:t>i</m:t>
                    </m:r>
                    <m:r>
                      <a:rPr lang="en-US" altLang="zh-CN" sz="1600">
                        <a:solidFill>
                          <a:srgbClr val="C00000"/>
                        </a:solidFill>
                        <a:latin typeface="Cambria Math" panose="02040503050406030204" pitchFamily="18" charset="0"/>
                      </a:rPr>
                      <m:t>+1)%</m:t>
                    </m:r>
                    <m:r>
                      <m:rPr>
                        <m:sty m:val="p"/>
                      </m:rPr>
                      <a:rPr lang="en-US" altLang="zh-CN" sz="1600">
                        <a:solidFill>
                          <a:srgbClr val="C00000"/>
                        </a:solidFill>
                        <a:latin typeface="Cambria Math" panose="02040503050406030204" pitchFamily="18" charset="0"/>
                      </a:rPr>
                      <m:t>QueueSize</m:t>
                    </m:r>
                  </m:oMath>
                </a14:m>
                <a:r>
                  <a:rPr lang="zh-CN" altLang="zh-CN" sz="1600" dirty="0">
                    <a:solidFill>
                      <a:srgbClr val="C00000"/>
                    </a:solidFill>
                    <a:latin typeface="隶书" panose="02010509060101010101" pitchFamily="49" charset="-122"/>
                    <a:ea typeface="隶书" panose="02010509060101010101" pitchFamily="49" charset="-122"/>
                  </a:rPr>
                  <a:t>。</a:t>
                </a:r>
              </a:p>
              <a:p>
                <a:pPr algn="just"/>
                <a:r>
                  <a:rPr lang="en-US" altLang="zh-CN" sz="1600" dirty="0">
                    <a:latin typeface="隶书" panose="02010509060101010101" pitchFamily="49" charset="-122"/>
                    <a:ea typeface="隶书" panose="02010509060101010101" pitchFamily="49" charset="-122"/>
                  </a:rPr>
                  <a:t>  </a:t>
                </a:r>
                <a:r>
                  <a:rPr lang="zh-CN" altLang="zh-CN" sz="1600" dirty="0">
                    <a:solidFill>
                      <a:srgbClr val="0066FF"/>
                    </a:solidFill>
                    <a:latin typeface="隶书" panose="02010509060101010101" pitchFamily="49" charset="-122"/>
                    <a:ea typeface="隶书" panose="02010509060101010101" pitchFamily="49" charset="-122"/>
                  </a:rPr>
                  <a:t>图</a:t>
                </a:r>
                <a:r>
                  <a:rPr lang="en-US" altLang="zh-CN" sz="1600" dirty="0">
                    <a:solidFill>
                      <a:srgbClr val="0066FF"/>
                    </a:solidFill>
                    <a:latin typeface="隶书" panose="02010509060101010101" pitchFamily="49" charset="-122"/>
                    <a:ea typeface="隶书" panose="02010509060101010101" pitchFamily="49" charset="-122"/>
                  </a:rPr>
                  <a:t>(a)</a:t>
                </a:r>
                <a:r>
                  <a:rPr lang="zh-CN" altLang="zh-CN" sz="1600" dirty="0">
                    <a:solidFill>
                      <a:srgbClr val="0066FF"/>
                    </a:solidFill>
                    <a:latin typeface="隶书" panose="02010509060101010101" pitchFamily="49" charset="-122"/>
                    <a:ea typeface="隶书" panose="02010509060101010101" pitchFamily="49" charset="-122"/>
                  </a:rPr>
                  <a:t>表示空队列，空队列的判定条件为</a:t>
                </a:r>
                <a14:m>
                  <m:oMath xmlns:m="http://schemas.openxmlformats.org/officeDocument/2006/math">
                    <m:r>
                      <m:rPr>
                        <m:sty m:val="p"/>
                      </m:rPr>
                      <a:rPr lang="en-US" altLang="zh-CN" sz="1600">
                        <a:solidFill>
                          <a:srgbClr val="0066FF"/>
                        </a:solidFill>
                        <a:latin typeface="Cambria Math" panose="02040503050406030204" pitchFamily="18" charset="0"/>
                      </a:rPr>
                      <m:t>rear</m:t>
                    </m:r>
                    <m:r>
                      <a:rPr lang="en-US" altLang="zh-CN" sz="1600">
                        <a:solidFill>
                          <a:srgbClr val="0066FF"/>
                        </a:solidFill>
                        <a:latin typeface="Cambria Math" panose="02040503050406030204" pitchFamily="18" charset="0"/>
                      </a:rPr>
                      <m:t>==</m:t>
                    </m:r>
                    <m:r>
                      <m:rPr>
                        <m:sty m:val="p"/>
                      </m:rPr>
                      <a:rPr lang="en-US" altLang="zh-CN" sz="1600">
                        <a:solidFill>
                          <a:srgbClr val="0066FF"/>
                        </a:solidFill>
                        <a:latin typeface="Cambria Math" panose="02040503050406030204" pitchFamily="18" charset="0"/>
                      </a:rPr>
                      <m:t>front</m:t>
                    </m:r>
                  </m:oMath>
                </a14:m>
                <a:r>
                  <a:rPr lang="zh-CN" altLang="zh-CN" sz="1600" dirty="0">
                    <a:solidFill>
                      <a:srgbClr val="0066FF"/>
                    </a:solidFill>
                    <a:latin typeface="隶书" panose="02010509060101010101" pitchFamily="49" charset="-122"/>
                    <a:ea typeface="隶书" panose="02010509060101010101" pitchFamily="49" charset="-122"/>
                  </a:rPr>
                  <a:t>；</a:t>
                </a:r>
                <a:endParaRPr lang="en-US" altLang="zh-CN" sz="1600" dirty="0">
                  <a:solidFill>
                    <a:srgbClr val="0066FF"/>
                  </a:solidFill>
                  <a:latin typeface="隶书" panose="02010509060101010101" pitchFamily="49" charset="-122"/>
                  <a:ea typeface="隶书" panose="02010509060101010101" pitchFamily="49" charset="-122"/>
                </a:endParaRPr>
              </a:p>
              <a:p>
                <a:pPr algn="just"/>
                <a:r>
                  <a:rPr lang="en-US" altLang="zh-CN" sz="1600" dirty="0">
                    <a:latin typeface="隶书" panose="02010509060101010101" pitchFamily="49" charset="-122"/>
                    <a:ea typeface="隶书" panose="02010509060101010101" pitchFamily="49" charset="-122"/>
                  </a:rPr>
                  <a:t>  </a:t>
                </a:r>
                <a:r>
                  <a:rPr lang="zh-CN" altLang="zh-CN" sz="1600" dirty="0">
                    <a:solidFill>
                      <a:srgbClr val="FF0000"/>
                    </a:solidFill>
                    <a:latin typeface="隶书" panose="02010509060101010101" pitchFamily="49" charset="-122"/>
                    <a:ea typeface="隶书" panose="02010509060101010101" pitchFamily="49" charset="-122"/>
                  </a:rPr>
                  <a:t>图</a:t>
                </a:r>
                <a:r>
                  <a:rPr lang="en-US" altLang="zh-CN" sz="1600" dirty="0">
                    <a:solidFill>
                      <a:srgbClr val="FF0000"/>
                    </a:solidFill>
                    <a:latin typeface="隶书" panose="02010509060101010101" pitchFamily="49" charset="-122"/>
                    <a:ea typeface="隶书" panose="02010509060101010101" pitchFamily="49" charset="-122"/>
                  </a:rPr>
                  <a:t>(b)</a:t>
                </a:r>
                <a:r>
                  <a:rPr lang="zh-CN" altLang="zh-CN" sz="1600" dirty="0">
                    <a:solidFill>
                      <a:srgbClr val="FF0000"/>
                    </a:solidFill>
                    <a:latin typeface="隶书" panose="02010509060101010101" pitchFamily="49" charset="-122"/>
                    <a:ea typeface="隶书" panose="02010509060101010101" pitchFamily="49" charset="-122"/>
                  </a:rPr>
                  <a:t>表示元素</a:t>
                </a:r>
                <a:r>
                  <a:rPr lang="en-US" altLang="zh-CN" sz="1600" dirty="0" err="1">
                    <a:solidFill>
                      <a:srgbClr val="FF0000"/>
                    </a:solidFill>
                    <a:latin typeface="隶书" panose="02010509060101010101" pitchFamily="49" charset="-122"/>
                    <a:ea typeface="隶书" panose="02010509060101010101" pitchFamily="49" charset="-122"/>
                  </a:rPr>
                  <a:t>a,b,c,d</a:t>
                </a:r>
                <a:r>
                  <a:rPr lang="zh-CN" altLang="zh-CN" sz="1600" dirty="0">
                    <a:solidFill>
                      <a:srgbClr val="FF0000"/>
                    </a:solidFill>
                    <a:latin typeface="隶书" panose="02010509060101010101" pitchFamily="49" charset="-122"/>
                    <a:ea typeface="隶书" panose="02010509060101010101" pitchFamily="49" charset="-122"/>
                  </a:rPr>
                  <a:t>入队后的状态，尾指针</a:t>
                </a:r>
                <a14:m>
                  <m:oMath xmlns:m="http://schemas.openxmlformats.org/officeDocument/2006/math">
                    <m:r>
                      <m:rPr>
                        <m:sty m:val="p"/>
                      </m:rPr>
                      <a:rPr lang="en-US" altLang="zh-CN" sz="1600">
                        <a:solidFill>
                          <a:srgbClr val="FF0000"/>
                        </a:solidFill>
                        <a:latin typeface="Cambria Math" panose="02040503050406030204" pitchFamily="18" charset="0"/>
                      </a:rPr>
                      <m:t>rear</m:t>
                    </m:r>
                  </m:oMath>
                </a14:m>
                <a:r>
                  <a:rPr lang="zh-CN" altLang="zh-CN" sz="1600" dirty="0">
                    <a:solidFill>
                      <a:srgbClr val="FF0000"/>
                    </a:solidFill>
                    <a:latin typeface="隶书" panose="02010509060101010101" pitchFamily="49" charset="-122"/>
                    <a:ea typeface="隶书" panose="02010509060101010101" pitchFamily="49" charset="-122"/>
                  </a:rPr>
                  <a:t>的移动方式为</a:t>
                </a:r>
                <a14:m>
                  <m:oMath xmlns:m="http://schemas.openxmlformats.org/officeDocument/2006/math">
                    <m:r>
                      <m:rPr>
                        <m:sty m:val="p"/>
                      </m:rPr>
                      <a:rPr lang="en-US" altLang="zh-CN" sz="1600">
                        <a:solidFill>
                          <a:srgbClr val="FF0000"/>
                        </a:solidFill>
                        <a:latin typeface="Cambria Math" panose="02040503050406030204" pitchFamily="18" charset="0"/>
                      </a:rPr>
                      <m:t>rear</m:t>
                    </m:r>
                    <m:r>
                      <a:rPr lang="en-US" altLang="zh-CN" sz="1600">
                        <a:solidFill>
                          <a:srgbClr val="FF0000"/>
                        </a:solidFill>
                        <a:latin typeface="Cambria Math" panose="02040503050406030204" pitchFamily="18" charset="0"/>
                      </a:rPr>
                      <m:t>=</m:t>
                    </m:r>
                    <m:d>
                      <m:dPr>
                        <m:ctrlPr>
                          <a:rPr lang="zh-CN" altLang="zh-CN" sz="1600" i="1">
                            <a:solidFill>
                              <a:srgbClr val="FF0000"/>
                            </a:solidFill>
                            <a:latin typeface="Cambria Math" panose="02040503050406030204" pitchFamily="18" charset="0"/>
                          </a:rPr>
                        </m:ctrlPr>
                      </m:dPr>
                      <m:e>
                        <m:r>
                          <m:rPr>
                            <m:sty m:val="p"/>
                          </m:rPr>
                          <a:rPr lang="en-US" altLang="zh-CN" sz="1600">
                            <a:solidFill>
                              <a:srgbClr val="FF0000"/>
                            </a:solidFill>
                            <a:latin typeface="Cambria Math" panose="02040503050406030204" pitchFamily="18" charset="0"/>
                          </a:rPr>
                          <m:t>rear</m:t>
                        </m:r>
                        <m:r>
                          <a:rPr lang="en-US" altLang="zh-CN" sz="1600">
                            <a:solidFill>
                              <a:srgbClr val="FF0000"/>
                            </a:solidFill>
                            <a:latin typeface="Cambria Math" panose="02040503050406030204" pitchFamily="18" charset="0"/>
                          </a:rPr>
                          <m:t>+1</m:t>
                        </m:r>
                      </m:e>
                    </m:d>
                    <m:r>
                      <a:rPr lang="en-US" altLang="zh-CN" sz="1600">
                        <a:solidFill>
                          <a:srgbClr val="FF0000"/>
                        </a:solidFill>
                        <a:latin typeface="Cambria Math" panose="02040503050406030204" pitchFamily="18" charset="0"/>
                      </a:rPr>
                      <m:t>%</m:t>
                    </m:r>
                    <m:r>
                      <m:rPr>
                        <m:sty m:val="p"/>
                      </m:rPr>
                      <a:rPr lang="en-US" altLang="zh-CN" sz="1600">
                        <a:solidFill>
                          <a:srgbClr val="FF0000"/>
                        </a:solidFill>
                        <a:latin typeface="Cambria Math" panose="02040503050406030204" pitchFamily="18" charset="0"/>
                      </a:rPr>
                      <m:t>QueueSize</m:t>
                    </m:r>
                  </m:oMath>
                </a14:m>
                <a:r>
                  <a:rPr lang="zh-CN" altLang="zh-CN" sz="1600" dirty="0">
                    <a:solidFill>
                      <a:srgbClr val="FF0000"/>
                    </a:solidFill>
                    <a:latin typeface="隶书" panose="02010509060101010101" pitchFamily="49" charset="-122"/>
                    <a:ea typeface="隶书" panose="02010509060101010101" pitchFamily="49" charset="-122"/>
                  </a:rPr>
                  <a:t>；</a:t>
                </a:r>
                <a:endParaRPr lang="en-US" altLang="zh-CN" sz="1600" dirty="0">
                  <a:solidFill>
                    <a:srgbClr val="FF0000"/>
                  </a:solidFill>
                  <a:latin typeface="隶书" panose="02010509060101010101" pitchFamily="49" charset="-122"/>
                  <a:ea typeface="隶书" panose="02010509060101010101" pitchFamily="49" charset="-122"/>
                </a:endParaRPr>
              </a:p>
              <a:p>
                <a:pPr algn="just"/>
                <a:r>
                  <a:rPr lang="en-US" altLang="zh-CN" sz="1600" dirty="0">
                    <a:latin typeface="隶书" panose="02010509060101010101" pitchFamily="49" charset="-122"/>
                    <a:ea typeface="隶书" panose="02010509060101010101" pitchFamily="49" charset="-122"/>
                  </a:rPr>
                  <a:t>  </a:t>
                </a:r>
                <a:r>
                  <a:rPr lang="zh-CN" altLang="zh-CN" sz="1600" dirty="0">
                    <a:solidFill>
                      <a:srgbClr val="002060"/>
                    </a:solidFill>
                    <a:latin typeface="隶书" panose="02010509060101010101" pitchFamily="49" charset="-122"/>
                    <a:ea typeface="隶书" panose="02010509060101010101" pitchFamily="49" charset="-122"/>
                  </a:rPr>
                  <a:t>图</a:t>
                </a:r>
                <a:r>
                  <a:rPr lang="en-US" altLang="zh-CN" sz="1600" dirty="0">
                    <a:solidFill>
                      <a:srgbClr val="002060"/>
                    </a:solidFill>
                    <a:latin typeface="隶书" panose="02010509060101010101" pitchFamily="49" charset="-122"/>
                    <a:ea typeface="隶书" panose="02010509060101010101" pitchFamily="49" charset="-122"/>
                  </a:rPr>
                  <a:t>(c)</a:t>
                </a:r>
                <a:r>
                  <a:rPr lang="zh-CN" altLang="zh-CN" sz="1600" dirty="0">
                    <a:solidFill>
                      <a:srgbClr val="002060"/>
                    </a:solidFill>
                    <a:latin typeface="隶书" panose="02010509060101010101" pitchFamily="49" charset="-122"/>
                    <a:ea typeface="隶书" panose="02010509060101010101" pitchFamily="49" charset="-122"/>
                  </a:rPr>
                  <a:t>表示元素</a:t>
                </a:r>
                <a:r>
                  <a:rPr lang="en-US" altLang="zh-CN" sz="1600" dirty="0">
                    <a:solidFill>
                      <a:srgbClr val="002060"/>
                    </a:solidFill>
                    <a:latin typeface="隶书" panose="02010509060101010101" pitchFamily="49" charset="-122"/>
                    <a:ea typeface="隶书" panose="02010509060101010101" pitchFamily="49" charset="-122"/>
                  </a:rPr>
                  <a:t>a</a:t>
                </a:r>
                <a:r>
                  <a:rPr lang="zh-CN" altLang="zh-CN" sz="1600" dirty="0">
                    <a:solidFill>
                      <a:srgbClr val="002060"/>
                    </a:solidFill>
                    <a:latin typeface="隶书" panose="02010509060101010101" pitchFamily="49" charset="-122"/>
                    <a:ea typeface="隶书" panose="02010509060101010101" pitchFamily="49" charset="-122"/>
                  </a:rPr>
                  <a:t>出队后的状态，头指针</a:t>
                </a:r>
                <a14:m>
                  <m:oMath xmlns:m="http://schemas.openxmlformats.org/officeDocument/2006/math">
                    <m:r>
                      <m:rPr>
                        <m:sty m:val="p"/>
                      </m:rPr>
                      <a:rPr lang="en-US" altLang="zh-CN" sz="1600">
                        <a:solidFill>
                          <a:srgbClr val="002060"/>
                        </a:solidFill>
                        <a:latin typeface="Cambria Math" panose="02040503050406030204" pitchFamily="18" charset="0"/>
                      </a:rPr>
                      <m:t>front</m:t>
                    </m:r>
                  </m:oMath>
                </a14:m>
                <a:r>
                  <a:rPr lang="zh-CN" altLang="zh-CN" sz="1600" dirty="0">
                    <a:solidFill>
                      <a:srgbClr val="002060"/>
                    </a:solidFill>
                    <a:latin typeface="隶书" panose="02010509060101010101" pitchFamily="49" charset="-122"/>
                    <a:ea typeface="隶书" panose="02010509060101010101" pitchFamily="49" charset="-122"/>
                  </a:rPr>
                  <a:t>的移动方式为</a:t>
                </a:r>
                <a14:m>
                  <m:oMath xmlns:m="http://schemas.openxmlformats.org/officeDocument/2006/math">
                    <m:r>
                      <m:rPr>
                        <m:sty m:val="p"/>
                      </m:rPr>
                      <a:rPr lang="en-US" altLang="zh-CN" sz="1600">
                        <a:solidFill>
                          <a:srgbClr val="002060"/>
                        </a:solidFill>
                        <a:latin typeface="Cambria Math" panose="02040503050406030204" pitchFamily="18" charset="0"/>
                      </a:rPr>
                      <m:t>front</m:t>
                    </m:r>
                    <m:r>
                      <a:rPr lang="en-US" altLang="zh-CN" sz="1600">
                        <a:solidFill>
                          <a:srgbClr val="002060"/>
                        </a:solidFill>
                        <a:latin typeface="Cambria Math" panose="02040503050406030204" pitchFamily="18" charset="0"/>
                      </a:rPr>
                      <m:t>=</m:t>
                    </m:r>
                    <m:d>
                      <m:dPr>
                        <m:ctrlPr>
                          <a:rPr lang="zh-CN" altLang="zh-CN" sz="1600" i="1">
                            <a:solidFill>
                              <a:srgbClr val="002060"/>
                            </a:solidFill>
                            <a:latin typeface="Cambria Math" panose="02040503050406030204" pitchFamily="18" charset="0"/>
                          </a:rPr>
                        </m:ctrlPr>
                      </m:dPr>
                      <m:e>
                        <m:r>
                          <m:rPr>
                            <m:sty m:val="p"/>
                          </m:rPr>
                          <a:rPr lang="en-US" altLang="zh-CN" sz="1600">
                            <a:solidFill>
                              <a:srgbClr val="002060"/>
                            </a:solidFill>
                            <a:latin typeface="Cambria Math" panose="02040503050406030204" pitchFamily="18" charset="0"/>
                          </a:rPr>
                          <m:t>front</m:t>
                        </m:r>
                        <m:r>
                          <a:rPr lang="en-US" altLang="zh-CN" sz="1600">
                            <a:solidFill>
                              <a:srgbClr val="002060"/>
                            </a:solidFill>
                            <a:latin typeface="Cambria Math" panose="02040503050406030204" pitchFamily="18" charset="0"/>
                          </a:rPr>
                          <m:t>+1</m:t>
                        </m:r>
                      </m:e>
                    </m:d>
                    <m:r>
                      <a:rPr lang="en-US" altLang="zh-CN" sz="1600">
                        <a:solidFill>
                          <a:srgbClr val="002060"/>
                        </a:solidFill>
                        <a:latin typeface="Cambria Math" panose="02040503050406030204" pitchFamily="18" charset="0"/>
                      </a:rPr>
                      <m:t>%</m:t>
                    </m:r>
                    <m:r>
                      <m:rPr>
                        <m:sty m:val="p"/>
                      </m:rPr>
                      <a:rPr lang="en-US" altLang="zh-CN" sz="1600">
                        <a:solidFill>
                          <a:srgbClr val="002060"/>
                        </a:solidFill>
                        <a:latin typeface="Cambria Math" panose="02040503050406030204" pitchFamily="18" charset="0"/>
                      </a:rPr>
                      <m:t>QueueSize</m:t>
                    </m:r>
                  </m:oMath>
                </a14:m>
                <a:r>
                  <a:rPr lang="zh-CN" altLang="zh-CN" sz="1600" dirty="0">
                    <a:solidFill>
                      <a:srgbClr val="002060"/>
                    </a:solidFill>
                    <a:latin typeface="隶书" panose="02010509060101010101" pitchFamily="49" charset="-122"/>
                    <a:ea typeface="隶书" panose="02010509060101010101" pitchFamily="49" charset="-122"/>
                  </a:rPr>
                  <a:t>；</a:t>
                </a:r>
                <a:endParaRPr lang="en-US" altLang="zh-CN" sz="1600" dirty="0">
                  <a:solidFill>
                    <a:srgbClr val="002060"/>
                  </a:solidFill>
                  <a:latin typeface="隶书" panose="02010509060101010101" pitchFamily="49" charset="-122"/>
                  <a:ea typeface="隶书" panose="02010509060101010101" pitchFamily="49" charset="-122"/>
                </a:endParaRPr>
              </a:p>
              <a:p>
                <a:pPr algn="just"/>
                <a:r>
                  <a:rPr lang="en-US" altLang="zh-CN" sz="1600" dirty="0">
                    <a:latin typeface="隶书" panose="02010509060101010101" pitchFamily="49" charset="-122"/>
                    <a:ea typeface="隶书" panose="02010509060101010101" pitchFamily="49" charset="-122"/>
                  </a:rPr>
                  <a:t>  </a:t>
                </a:r>
                <a:r>
                  <a:rPr lang="zh-CN" altLang="zh-CN" sz="1600" dirty="0">
                    <a:solidFill>
                      <a:srgbClr val="6666FF"/>
                    </a:solidFill>
                    <a:latin typeface="隶书" panose="02010509060101010101" pitchFamily="49" charset="-122"/>
                    <a:ea typeface="隶书" panose="02010509060101010101" pitchFamily="49" charset="-122"/>
                  </a:rPr>
                  <a:t>图</a:t>
                </a:r>
                <a:r>
                  <a:rPr lang="en-US" altLang="zh-CN" sz="1600" dirty="0">
                    <a:solidFill>
                      <a:srgbClr val="6666FF"/>
                    </a:solidFill>
                    <a:latin typeface="隶书" panose="02010509060101010101" pitchFamily="49" charset="-122"/>
                    <a:ea typeface="隶书" panose="02010509060101010101" pitchFamily="49" charset="-122"/>
                  </a:rPr>
                  <a:t>(d)</a:t>
                </a:r>
                <a:r>
                  <a:rPr lang="zh-CN" altLang="zh-CN" sz="1600" dirty="0">
                    <a:solidFill>
                      <a:srgbClr val="6666FF"/>
                    </a:solidFill>
                    <a:latin typeface="隶书" panose="02010509060101010101" pitchFamily="49" charset="-122"/>
                    <a:ea typeface="隶书" panose="02010509060101010101" pitchFamily="49" charset="-122"/>
                  </a:rPr>
                  <a:t>表示队列满的状态，队列满的判定条件为</a:t>
                </a:r>
                <a14:m>
                  <m:oMath xmlns:m="http://schemas.openxmlformats.org/officeDocument/2006/math">
                    <m:r>
                      <m:rPr>
                        <m:sty m:val="p"/>
                      </m:rPr>
                      <a:rPr lang="en-US" altLang="zh-CN" sz="1600">
                        <a:solidFill>
                          <a:srgbClr val="6666FF"/>
                        </a:solidFill>
                        <a:latin typeface="Cambria Math" panose="02040503050406030204" pitchFamily="18" charset="0"/>
                      </a:rPr>
                      <m:t>front</m:t>
                    </m:r>
                    <m:r>
                      <a:rPr lang="en-US" altLang="zh-CN" sz="1600">
                        <a:solidFill>
                          <a:srgbClr val="6666FF"/>
                        </a:solidFill>
                        <a:latin typeface="Cambria Math" panose="02040503050406030204" pitchFamily="18" charset="0"/>
                      </a:rPr>
                      <m:t>=</m:t>
                    </m:r>
                    <m:d>
                      <m:dPr>
                        <m:ctrlPr>
                          <a:rPr lang="zh-CN" altLang="zh-CN" sz="1600" i="1">
                            <a:solidFill>
                              <a:srgbClr val="6666FF"/>
                            </a:solidFill>
                            <a:latin typeface="Cambria Math" panose="02040503050406030204" pitchFamily="18" charset="0"/>
                          </a:rPr>
                        </m:ctrlPr>
                      </m:dPr>
                      <m:e>
                        <m:r>
                          <m:rPr>
                            <m:sty m:val="p"/>
                          </m:rPr>
                          <a:rPr lang="en-US" altLang="zh-CN" sz="1600">
                            <a:solidFill>
                              <a:srgbClr val="6666FF"/>
                            </a:solidFill>
                            <a:latin typeface="Cambria Math" panose="02040503050406030204" pitchFamily="18" charset="0"/>
                          </a:rPr>
                          <m:t>rear</m:t>
                        </m:r>
                        <m:r>
                          <a:rPr lang="en-US" altLang="zh-CN" sz="1600">
                            <a:solidFill>
                              <a:srgbClr val="6666FF"/>
                            </a:solidFill>
                            <a:latin typeface="Cambria Math" panose="02040503050406030204" pitchFamily="18" charset="0"/>
                          </a:rPr>
                          <m:t>+1</m:t>
                        </m:r>
                      </m:e>
                    </m:d>
                    <m:r>
                      <a:rPr lang="en-US" altLang="zh-CN" sz="1600">
                        <a:solidFill>
                          <a:srgbClr val="6666FF"/>
                        </a:solidFill>
                        <a:latin typeface="Cambria Math" panose="02040503050406030204" pitchFamily="18" charset="0"/>
                      </a:rPr>
                      <m:t>%</m:t>
                    </m:r>
                    <m:r>
                      <m:rPr>
                        <m:sty m:val="p"/>
                      </m:rPr>
                      <a:rPr lang="en-US" altLang="zh-CN" sz="1600">
                        <a:solidFill>
                          <a:srgbClr val="6666FF"/>
                        </a:solidFill>
                        <a:latin typeface="Cambria Math" panose="02040503050406030204" pitchFamily="18" charset="0"/>
                      </a:rPr>
                      <m:t>QueueSize</m:t>
                    </m:r>
                  </m:oMath>
                </a14:m>
                <a:r>
                  <a:rPr lang="zh-CN" altLang="zh-CN" sz="1600" dirty="0">
                    <a:solidFill>
                      <a:srgbClr val="6666FF"/>
                    </a:solidFill>
                    <a:latin typeface="隶书" panose="02010509060101010101" pitchFamily="49" charset="-122"/>
                    <a:ea typeface="隶书" panose="02010509060101010101" pitchFamily="49" charset="-122"/>
                  </a:rPr>
                  <a:t>。</a:t>
                </a:r>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323528" y="901653"/>
                <a:ext cx="8352928" cy="2369880"/>
              </a:xfrm>
              <a:prstGeom prst="rect">
                <a:avLst/>
              </a:prstGeom>
              <a:blipFill rotWithShape="0">
                <a:blip r:embed="rId2"/>
                <a:stretch>
                  <a:fillRect l="-1971" r="-2847"/>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359126" y="3147814"/>
            <a:ext cx="1655614" cy="1613623"/>
          </a:xfrm>
          <a:prstGeom prst="rect">
            <a:avLst/>
          </a:prstGeom>
        </p:spPr>
      </p:pic>
      <p:pic>
        <p:nvPicPr>
          <p:cNvPr id="8" name="图片 7"/>
          <p:cNvPicPr>
            <a:picLocks noChangeAspect="1"/>
          </p:cNvPicPr>
          <p:nvPr/>
        </p:nvPicPr>
        <p:blipFill>
          <a:blip r:embed="rId4"/>
          <a:stretch>
            <a:fillRect/>
          </a:stretch>
        </p:blipFill>
        <p:spPr>
          <a:xfrm>
            <a:off x="2267744" y="3147813"/>
            <a:ext cx="1899386" cy="1613623"/>
          </a:xfrm>
          <a:prstGeom prst="rect">
            <a:avLst/>
          </a:prstGeom>
        </p:spPr>
      </p:pic>
      <p:pic>
        <p:nvPicPr>
          <p:cNvPr id="10" name="图片 9"/>
          <p:cNvPicPr>
            <a:picLocks noChangeAspect="1"/>
          </p:cNvPicPr>
          <p:nvPr/>
        </p:nvPicPr>
        <p:blipFill>
          <a:blip r:embed="rId5"/>
          <a:stretch>
            <a:fillRect/>
          </a:stretch>
        </p:blipFill>
        <p:spPr>
          <a:xfrm>
            <a:off x="4499992" y="3046327"/>
            <a:ext cx="1442314" cy="1715109"/>
          </a:xfrm>
          <a:prstGeom prst="rect">
            <a:avLst/>
          </a:prstGeom>
        </p:spPr>
      </p:pic>
      <p:pic>
        <p:nvPicPr>
          <p:cNvPr id="12" name="图片 11"/>
          <p:cNvPicPr>
            <a:picLocks noChangeAspect="1"/>
          </p:cNvPicPr>
          <p:nvPr/>
        </p:nvPicPr>
        <p:blipFill>
          <a:blip r:embed="rId6"/>
          <a:stretch>
            <a:fillRect/>
          </a:stretch>
        </p:blipFill>
        <p:spPr>
          <a:xfrm>
            <a:off x="6296720" y="2995584"/>
            <a:ext cx="1523572" cy="1765852"/>
          </a:xfrm>
          <a:prstGeom prst="rect">
            <a:avLst/>
          </a:prstGeom>
        </p:spPr>
      </p:pic>
    </p:spTree>
    <p:extLst>
      <p:ext uri="{BB962C8B-B14F-4D97-AF65-F5344CB8AC3E}">
        <p14:creationId xmlns:p14="http://schemas.microsoft.com/office/powerpoint/2010/main" val="205334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fade">
                                      <p:cBhvr>
                                        <p:cTn id="41" dur="1000"/>
                                        <p:tgtEl>
                                          <p:spTgt spid="4">
                                            <p:txEl>
                                              <p:pRg st="3" end="3"/>
                                            </p:txEl>
                                          </p:spTgt>
                                        </p:tgtEl>
                                      </p:cBhvr>
                                    </p:animEffect>
                                    <p:anim calcmode="lin" valueType="num">
                                      <p:cBhvr>
                                        <p:cTn id="4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
                                            <p:txEl>
                                              <p:pRg st="4" end="4"/>
                                            </p:txEl>
                                          </p:spTgt>
                                        </p:tgtEl>
                                        <p:attrNameLst>
                                          <p:attrName>style.visibility</p:attrName>
                                        </p:attrNameLst>
                                      </p:cBhvr>
                                      <p:to>
                                        <p:strVal val="visible"/>
                                      </p:to>
                                    </p:set>
                                    <p:animEffect transition="in" filter="fade">
                                      <p:cBhvr>
                                        <p:cTn id="55" dur="1000"/>
                                        <p:tgtEl>
                                          <p:spTgt spid="4">
                                            <p:txEl>
                                              <p:pRg st="4" end="4"/>
                                            </p:txEl>
                                          </p:spTgt>
                                        </p:tgtEl>
                                      </p:cBhvr>
                                    </p:animEffect>
                                    <p:anim calcmode="lin" valueType="num">
                                      <p:cBhvr>
                                        <p:cTn id="5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循环队列类定义</a:t>
            </a:r>
          </a:p>
        </p:txBody>
      </p:sp>
      <p:sp>
        <p:nvSpPr>
          <p:cNvPr id="4" name="文本框 3"/>
          <p:cNvSpPr txBox="1"/>
          <p:nvPr/>
        </p:nvSpPr>
        <p:spPr>
          <a:xfrm>
            <a:off x="501467" y="1059582"/>
            <a:ext cx="8640960" cy="3816429"/>
          </a:xfrm>
          <a:prstGeom prst="rect">
            <a:avLst/>
          </a:prstGeom>
          <a:noFill/>
        </p:spPr>
        <p:txBody>
          <a:bodyPr wrap="square" rtlCol="0">
            <a:spAutoFit/>
          </a:bodyPr>
          <a:lstStyle/>
          <a:p>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#define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QueueSize</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100</a:t>
            </a:r>
            <a:endPar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class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SqQueue</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private:</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QElemTpye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*base;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存储空间首地址，</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QElemTpye</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为队列中的元素类型</a:t>
            </a:r>
          </a:p>
          <a:p>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front;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队头指针</a:t>
            </a:r>
          </a:p>
          <a:p>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rear;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队尾指针</a:t>
            </a:r>
          </a:p>
          <a:p>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public:</a:t>
            </a:r>
            <a:endPar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SqQueue</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构造函数，建立空队列</a:t>
            </a:r>
          </a:p>
          <a:p>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SqQueue</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(){delete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base;front</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=rear=0;} //</a:t>
            </a:r>
            <a:r>
              <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析构函数</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销毁队列</a:t>
            </a:r>
          </a:p>
          <a:p>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GetHead</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取队头元素</a:t>
            </a:r>
          </a:p>
          <a:p>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void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EnQueue</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e);  //</a:t>
            </a:r>
            <a:r>
              <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元素</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e</a:t>
            </a:r>
            <a:r>
              <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入队</a:t>
            </a:r>
          </a:p>
          <a:p>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void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DeQueue</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&amp;e); // </a:t>
            </a:r>
            <a:r>
              <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队头元素出队</a:t>
            </a:r>
          </a:p>
          <a:p>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EmptyQueue</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队列判空，若队列为空返回</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，否则返回</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0</a:t>
            </a:r>
            <a:endPar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7030A0"/>
                </a:solidFill>
                <a:latin typeface="Times New Roman" panose="02020603050405020304" pitchFamily="18" charset="0"/>
                <a:cs typeface="Times New Roman" panose="02020603050405020304" pitchFamily="18" charset="0"/>
              </a:rPr>
              <a:t>};</a:t>
            </a:r>
            <a:endParaRPr lang="zh-CN" altLang="zh-CN" sz="1600" dirty="0">
              <a:solidFill>
                <a:srgbClr val="7030A0"/>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54197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1000"/>
                                        <p:tgtEl>
                                          <p:spTgt spid="4">
                                            <p:txEl>
                                              <p:pRg st="3" end="3"/>
                                            </p:txEl>
                                          </p:spTgt>
                                        </p:tgtEl>
                                      </p:cBhvr>
                                    </p:animEffect>
                                    <p:anim calcmode="lin" valueType="num">
                                      <p:cBhvr>
                                        <p:cTn id="2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1000"/>
                                        <p:tgtEl>
                                          <p:spTgt spid="4">
                                            <p:txEl>
                                              <p:pRg st="4" end="4"/>
                                            </p:txEl>
                                          </p:spTgt>
                                        </p:tgtEl>
                                      </p:cBhvr>
                                    </p:animEffect>
                                    <p:anim calcmode="lin" valueType="num">
                                      <p:cBhvr>
                                        <p:cTn id="3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1000"/>
                                        <p:tgtEl>
                                          <p:spTgt spid="4">
                                            <p:txEl>
                                              <p:pRg st="5" end="5"/>
                                            </p:txEl>
                                          </p:spTgt>
                                        </p:tgtEl>
                                      </p:cBhvr>
                                    </p:animEffect>
                                    <p:anim calcmode="lin" valueType="num">
                                      <p:cBhvr>
                                        <p:cTn id="3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1000"/>
                                        <p:tgtEl>
                                          <p:spTgt spid="4">
                                            <p:txEl>
                                              <p:pRg st="6" end="6"/>
                                            </p:txEl>
                                          </p:spTgt>
                                        </p:tgtEl>
                                      </p:cBhvr>
                                    </p:animEffect>
                                    <p:anim calcmode="lin" valueType="num">
                                      <p:cBhvr>
                                        <p:cTn id="4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animEffect transition="in" filter="fade">
                                      <p:cBhvr>
                                        <p:cTn id="51" dur="1000"/>
                                        <p:tgtEl>
                                          <p:spTgt spid="4">
                                            <p:txEl>
                                              <p:pRg st="7" end="7"/>
                                            </p:txEl>
                                          </p:spTgt>
                                        </p:tgtEl>
                                      </p:cBhvr>
                                    </p:animEffect>
                                    <p:anim calcmode="lin" valueType="num">
                                      <p:cBhvr>
                                        <p:cTn id="52"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4">
                                            <p:txEl>
                                              <p:pRg st="8" end="8"/>
                                            </p:txEl>
                                          </p:spTgt>
                                        </p:tgtEl>
                                        <p:attrNameLst>
                                          <p:attrName>style.visibility</p:attrName>
                                        </p:attrNameLst>
                                      </p:cBhvr>
                                      <p:to>
                                        <p:strVal val="visible"/>
                                      </p:to>
                                    </p:set>
                                    <p:animEffect transition="in" filter="fade">
                                      <p:cBhvr>
                                        <p:cTn id="58" dur="1000"/>
                                        <p:tgtEl>
                                          <p:spTgt spid="4">
                                            <p:txEl>
                                              <p:pRg st="8" end="8"/>
                                            </p:txEl>
                                          </p:spTgt>
                                        </p:tgtEl>
                                      </p:cBhvr>
                                    </p:animEffect>
                                    <p:anim calcmode="lin" valueType="num">
                                      <p:cBhvr>
                                        <p:cTn id="59"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4">
                                            <p:txEl>
                                              <p:pRg st="9" end="9"/>
                                            </p:txEl>
                                          </p:spTgt>
                                        </p:tgtEl>
                                        <p:attrNameLst>
                                          <p:attrName>style.visibility</p:attrName>
                                        </p:attrNameLst>
                                      </p:cBhvr>
                                      <p:to>
                                        <p:strVal val="visible"/>
                                      </p:to>
                                    </p:set>
                                    <p:animEffect transition="in" filter="fade">
                                      <p:cBhvr>
                                        <p:cTn id="65" dur="1000"/>
                                        <p:tgtEl>
                                          <p:spTgt spid="4">
                                            <p:txEl>
                                              <p:pRg st="9" end="9"/>
                                            </p:txEl>
                                          </p:spTgt>
                                        </p:tgtEl>
                                      </p:cBhvr>
                                    </p:animEffect>
                                    <p:anim calcmode="lin" valueType="num">
                                      <p:cBhvr>
                                        <p:cTn id="66"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4">
                                            <p:txEl>
                                              <p:pRg st="10" end="10"/>
                                            </p:txEl>
                                          </p:spTgt>
                                        </p:tgtEl>
                                        <p:attrNameLst>
                                          <p:attrName>style.visibility</p:attrName>
                                        </p:attrNameLst>
                                      </p:cBhvr>
                                      <p:to>
                                        <p:strVal val="visible"/>
                                      </p:to>
                                    </p:set>
                                    <p:animEffect transition="in" filter="fade">
                                      <p:cBhvr>
                                        <p:cTn id="72" dur="1000"/>
                                        <p:tgtEl>
                                          <p:spTgt spid="4">
                                            <p:txEl>
                                              <p:pRg st="10" end="10"/>
                                            </p:txEl>
                                          </p:spTgt>
                                        </p:tgtEl>
                                      </p:cBhvr>
                                    </p:animEffect>
                                    <p:anim calcmode="lin" valueType="num">
                                      <p:cBhvr>
                                        <p:cTn id="73"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4"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4">
                                            <p:txEl>
                                              <p:pRg st="11" end="11"/>
                                            </p:txEl>
                                          </p:spTgt>
                                        </p:tgtEl>
                                        <p:attrNameLst>
                                          <p:attrName>style.visibility</p:attrName>
                                        </p:attrNameLst>
                                      </p:cBhvr>
                                      <p:to>
                                        <p:strVal val="visible"/>
                                      </p:to>
                                    </p:set>
                                    <p:animEffect transition="in" filter="fade">
                                      <p:cBhvr>
                                        <p:cTn id="79" dur="1000"/>
                                        <p:tgtEl>
                                          <p:spTgt spid="4">
                                            <p:txEl>
                                              <p:pRg st="11" end="11"/>
                                            </p:txEl>
                                          </p:spTgt>
                                        </p:tgtEl>
                                      </p:cBhvr>
                                    </p:animEffect>
                                    <p:anim calcmode="lin" valueType="num">
                                      <p:cBhvr>
                                        <p:cTn id="80"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1"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4">
                                            <p:txEl>
                                              <p:pRg st="12" end="12"/>
                                            </p:txEl>
                                          </p:spTgt>
                                        </p:tgtEl>
                                        <p:attrNameLst>
                                          <p:attrName>style.visibility</p:attrName>
                                        </p:attrNameLst>
                                      </p:cBhvr>
                                      <p:to>
                                        <p:strVal val="visible"/>
                                      </p:to>
                                    </p:set>
                                    <p:animEffect transition="in" filter="fade">
                                      <p:cBhvr>
                                        <p:cTn id="86" dur="1000"/>
                                        <p:tgtEl>
                                          <p:spTgt spid="4">
                                            <p:txEl>
                                              <p:pRg st="12" end="12"/>
                                            </p:txEl>
                                          </p:spTgt>
                                        </p:tgtEl>
                                      </p:cBhvr>
                                    </p:animEffect>
                                    <p:anim calcmode="lin" valueType="num">
                                      <p:cBhvr>
                                        <p:cTn id="87"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88"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4">
                                            <p:txEl>
                                              <p:pRg st="13" end="13"/>
                                            </p:txEl>
                                          </p:spTgt>
                                        </p:tgtEl>
                                        <p:attrNameLst>
                                          <p:attrName>style.visibility</p:attrName>
                                        </p:attrNameLst>
                                      </p:cBhvr>
                                      <p:to>
                                        <p:strVal val="visible"/>
                                      </p:to>
                                    </p:set>
                                    <p:animEffect transition="in" filter="fade">
                                      <p:cBhvr>
                                        <p:cTn id="91" dur="1000"/>
                                        <p:tgtEl>
                                          <p:spTgt spid="4">
                                            <p:txEl>
                                              <p:pRg st="13" end="13"/>
                                            </p:txEl>
                                          </p:spTgt>
                                        </p:tgtEl>
                                      </p:cBhvr>
                                    </p:animEffect>
                                    <p:anim calcmode="lin" valueType="num">
                                      <p:cBhvr>
                                        <p:cTn id="92"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创建空队列</a:t>
            </a:r>
          </a:p>
        </p:txBody>
      </p:sp>
      <p:sp>
        <p:nvSpPr>
          <p:cNvPr id="4" name="文本框 3"/>
          <p:cNvSpPr txBox="1"/>
          <p:nvPr/>
        </p:nvSpPr>
        <p:spPr>
          <a:xfrm>
            <a:off x="1502235" y="1491630"/>
            <a:ext cx="5544616" cy="1477328"/>
          </a:xfrm>
          <a:prstGeom prst="rect">
            <a:avLst/>
          </a:prstGeom>
          <a:noFill/>
        </p:spPr>
        <p:txBody>
          <a:bodyPr wrap="square" rtlCol="0">
            <a:spAutoFit/>
          </a:bodyPr>
          <a:lstStyle/>
          <a:p>
            <a:r>
              <a:rPr lang="en-US" altLang="zh-CN" dirty="0" err="1">
                <a:solidFill>
                  <a:srgbClr val="002060"/>
                </a:solidFill>
                <a:latin typeface="隶书" panose="02010509060101010101" pitchFamily="49" charset="-122"/>
                <a:ea typeface="隶书" panose="02010509060101010101" pitchFamily="49" charset="-122"/>
              </a:rPr>
              <a:t>SqQueue</a:t>
            </a:r>
            <a:r>
              <a:rPr lang="en-US" altLang="zh-CN" dirty="0">
                <a:solidFill>
                  <a:srgbClr val="002060"/>
                </a:solidFill>
                <a:latin typeface="隶书" panose="02010509060101010101" pitchFamily="49" charset="-122"/>
                <a:ea typeface="隶书" panose="02010509060101010101" pitchFamily="49" charset="-122"/>
              </a:rPr>
              <a:t>::</a:t>
            </a:r>
            <a:r>
              <a:rPr lang="en-US" altLang="zh-CN" dirty="0" err="1">
                <a:solidFill>
                  <a:srgbClr val="002060"/>
                </a:solidFill>
                <a:latin typeface="隶书" panose="02010509060101010101" pitchFamily="49" charset="-122"/>
                <a:ea typeface="隶书" panose="02010509060101010101" pitchFamily="49" charset="-122"/>
              </a:rPr>
              <a:t>SqQueue</a:t>
            </a:r>
            <a:r>
              <a:rPr lang="en-US" altLang="zh-CN" dirty="0">
                <a:solidFill>
                  <a:srgbClr val="002060"/>
                </a:solidFill>
                <a:latin typeface="隶书" panose="02010509060101010101" pitchFamily="49" charset="-122"/>
                <a:ea typeface="隶书" panose="02010509060101010101" pitchFamily="49" charset="-122"/>
              </a:rPr>
              <a:t>(){//</a:t>
            </a:r>
            <a:r>
              <a:rPr lang="zh-CN" altLang="zh-CN" dirty="0">
                <a:solidFill>
                  <a:srgbClr val="002060"/>
                </a:solidFill>
                <a:latin typeface="隶书" panose="02010509060101010101" pitchFamily="49" charset="-122"/>
                <a:ea typeface="隶书" panose="02010509060101010101" pitchFamily="49" charset="-122"/>
              </a:rPr>
              <a:t>构造函数</a:t>
            </a:r>
          </a:p>
          <a:p>
            <a:r>
              <a:rPr lang="en-US" altLang="zh-CN" dirty="0">
                <a:solidFill>
                  <a:srgbClr val="002060"/>
                </a:solidFill>
                <a:latin typeface="隶书" panose="02010509060101010101" pitchFamily="49" charset="-122"/>
                <a:ea typeface="隶书" panose="02010509060101010101" pitchFamily="49" charset="-122"/>
              </a:rPr>
              <a:t>    base=new </a:t>
            </a:r>
            <a:r>
              <a:rPr lang="en-US" altLang="zh-CN" dirty="0" err="1">
                <a:solidFill>
                  <a:srgbClr val="002060"/>
                </a:solidFill>
                <a:latin typeface="隶书" panose="02010509060101010101" pitchFamily="49" charset="-122"/>
                <a:ea typeface="隶书" panose="02010509060101010101" pitchFamily="49" charset="-122"/>
              </a:rPr>
              <a:t>QElemTpye</a:t>
            </a:r>
            <a:r>
              <a:rPr lang="en-US" altLang="zh-CN" dirty="0">
                <a:solidFill>
                  <a:srgbClr val="002060"/>
                </a:solidFill>
                <a:latin typeface="隶书" panose="02010509060101010101" pitchFamily="49" charset="-122"/>
                <a:ea typeface="隶书" panose="02010509060101010101" pitchFamily="49" charset="-122"/>
              </a:rPr>
              <a:t>[</a:t>
            </a:r>
            <a:r>
              <a:rPr lang="en-US" altLang="zh-CN" dirty="0" err="1">
                <a:solidFill>
                  <a:srgbClr val="002060"/>
                </a:solidFill>
                <a:latin typeface="隶书" panose="02010509060101010101" pitchFamily="49" charset="-122"/>
                <a:ea typeface="隶书" panose="02010509060101010101" pitchFamily="49" charset="-122"/>
              </a:rPr>
              <a:t>QueueSize</a:t>
            </a:r>
            <a:r>
              <a:rPr lang="en-US" altLang="zh-CN" dirty="0">
                <a:solidFill>
                  <a:srgbClr val="002060"/>
                </a:solidFill>
                <a:latin typeface="隶书" panose="02010509060101010101" pitchFamily="49" charset="-122"/>
                <a:ea typeface="隶书" panose="02010509060101010101" pitchFamily="49" charset="-122"/>
              </a:rPr>
              <a:t>];</a:t>
            </a:r>
            <a:endParaRPr lang="zh-CN" altLang="zh-CN" dirty="0">
              <a:solidFill>
                <a:srgbClr val="002060"/>
              </a:solidFill>
              <a:latin typeface="隶书" panose="02010509060101010101" pitchFamily="49" charset="-122"/>
              <a:ea typeface="隶书" panose="02010509060101010101" pitchFamily="49" charset="-122"/>
            </a:endParaRPr>
          </a:p>
          <a:p>
            <a:r>
              <a:rPr lang="en-US" altLang="zh-CN" dirty="0">
                <a:solidFill>
                  <a:srgbClr val="002060"/>
                </a:solidFill>
                <a:latin typeface="隶书" panose="02010509060101010101" pitchFamily="49" charset="-122"/>
                <a:ea typeface="隶书" panose="02010509060101010101" pitchFamily="49" charset="-122"/>
              </a:rPr>
              <a:t>    front=rear=0;</a:t>
            </a:r>
            <a:endParaRPr lang="zh-CN" altLang="zh-CN" dirty="0">
              <a:solidFill>
                <a:srgbClr val="002060"/>
              </a:solidFill>
              <a:latin typeface="隶书" panose="02010509060101010101" pitchFamily="49" charset="-122"/>
              <a:ea typeface="隶书" panose="02010509060101010101" pitchFamily="49" charset="-122"/>
            </a:endParaRPr>
          </a:p>
          <a:p>
            <a:r>
              <a:rPr lang="en-US" altLang="zh-CN" dirty="0">
                <a:solidFill>
                  <a:srgbClr val="002060"/>
                </a:solidFill>
                <a:latin typeface="隶书" panose="02010509060101010101" pitchFamily="49" charset="-122"/>
                <a:ea typeface="隶书" panose="02010509060101010101" pitchFamily="49" charset="-122"/>
              </a:rPr>
              <a:t> }</a:t>
            </a:r>
            <a:endParaRPr lang="zh-CN" altLang="zh-CN" dirty="0">
              <a:solidFill>
                <a:srgbClr val="002060"/>
              </a:solidFill>
              <a:latin typeface="隶书" panose="02010509060101010101" pitchFamily="49" charset="-122"/>
              <a:ea typeface="隶书" panose="02010509060101010101" pitchFamily="49" charset="-122"/>
            </a:endParaRPr>
          </a:p>
          <a:p>
            <a:endParaRPr lang="zh-CN" altLang="en-US" dirty="0"/>
          </a:p>
        </p:txBody>
      </p:sp>
    </p:spTree>
    <p:extLst>
      <p:ext uri="{BB962C8B-B14F-4D97-AF65-F5344CB8AC3E}">
        <p14:creationId xmlns:p14="http://schemas.microsoft.com/office/powerpoint/2010/main" val="316039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入队操作</a:t>
            </a:r>
          </a:p>
        </p:txBody>
      </p:sp>
      <p:sp>
        <p:nvSpPr>
          <p:cNvPr id="3" name="内容占位符 2"/>
          <p:cNvSpPr>
            <a:spLocks noGrp="1"/>
          </p:cNvSpPr>
          <p:nvPr>
            <p:ph sz="quarter" idx="11"/>
          </p:nvPr>
        </p:nvSpPr>
        <p:spPr/>
        <p:txBody>
          <a:bodyPr/>
          <a:lstStyle/>
          <a:p>
            <a:pPr marL="0" indent="0">
              <a:lnSpc>
                <a:spcPts val="26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SqQueue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EnQueue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6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if(front==(rear+1)%</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QueueSize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队列满，无法入队</a:t>
            </a:r>
          </a:p>
          <a:p>
            <a:pPr marL="0" indent="0">
              <a:lnSpc>
                <a:spcPts val="26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return;</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6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base[rear]=e;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6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rear=(rear+1)%</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QueueSize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6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165007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出队操作</a:t>
            </a:r>
          </a:p>
        </p:txBody>
      </p:sp>
      <p:sp>
        <p:nvSpPr>
          <p:cNvPr id="3" name="内容占位符 2"/>
          <p:cNvSpPr>
            <a:spLocks noGrp="1"/>
          </p:cNvSpPr>
          <p:nvPr>
            <p:ph sz="quarter" idx="11"/>
          </p:nvPr>
        </p:nvSpPr>
        <p:spPr>
          <a:xfrm>
            <a:off x="971600" y="1491630"/>
            <a:ext cx="7137400" cy="3507876"/>
          </a:xfrm>
        </p:spPr>
        <p:txBody>
          <a:bodyPr/>
          <a:lstStyle/>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SqQueue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DeQueue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&amp;e){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if(front==rear)//</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队列空，无法出队</a:t>
            </a: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return;</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e=base[front];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front=(front+1)%</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QueueSize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356883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队列判空操作</a:t>
            </a:r>
          </a:p>
        </p:txBody>
      </p:sp>
      <p:sp>
        <p:nvSpPr>
          <p:cNvPr id="3" name="内容占位符 2"/>
          <p:cNvSpPr>
            <a:spLocks noGrp="1"/>
          </p:cNvSpPr>
          <p:nvPr>
            <p:ph sz="quarter" idx="11"/>
          </p:nvPr>
        </p:nvSpPr>
        <p:spPr/>
        <p:txBody>
          <a:bodyPr/>
          <a:lstStyle/>
          <a:p>
            <a:pPr marL="0" indent="0">
              <a:lnSpc>
                <a:spcPts val="2500"/>
              </a:lnSpc>
              <a:spcBef>
                <a:spcPts val="0"/>
              </a:spcBef>
              <a:buNone/>
            </a:pP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int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SqQueue</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EmptyQueue</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if(front==rear) return 1;</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else return 0;</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199383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链队列</a:t>
            </a:r>
          </a:p>
        </p:txBody>
      </p:sp>
      <p:sp>
        <p:nvSpPr>
          <p:cNvPr id="4" name="文本框 3"/>
          <p:cNvSpPr txBox="1"/>
          <p:nvPr/>
        </p:nvSpPr>
        <p:spPr>
          <a:xfrm>
            <a:off x="107504" y="1059582"/>
            <a:ext cx="8856984" cy="2031325"/>
          </a:xfrm>
          <a:prstGeom prst="rect">
            <a:avLst/>
          </a:prstGeom>
          <a:noFill/>
        </p:spPr>
        <p:txBody>
          <a:bodyPr wrap="square" rtlCol="0">
            <a:spAutoFit/>
          </a:bodyPr>
          <a:lstStyle/>
          <a:p>
            <a:pPr algn="just"/>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队列的链式存储结构称为链队列。链队列可通过带头结点的单链表来实现，此时只允许在单链表的表首进行删除操作和在单链表的表尾进行插入操作。为此需要设立两个指针，一个指向头结点，称为表首指针（</a:t>
            </a:r>
            <a:r>
              <a:rPr lang="en-US" altLang="zh-CN" dirty="0">
                <a:latin typeface="隶书" panose="02010509060101010101" pitchFamily="49" charset="-122"/>
                <a:ea typeface="隶书" panose="02010509060101010101" pitchFamily="49" charset="-122"/>
              </a:rPr>
              <a:t>front</a:t>
            </a:r>
            <a:r>
              <a:rPr lang="zh-CN" altLang="zh-CN" dirty="0">
                <a:latin typeface="隶书" panose="02010509060101010101" pitchFamily="49" charset="-122"/>
                <a:ea typeface="隶书" panose="02010509060101010101" pitchFamily="49" charset="-122"/>
              </a:rPr>
              <a:t>）；另一个指向队尾结点，称为表尾指针（</a:t>
            </a:r>
            <a:r>
              <a:rPr lang="en-US" altLang="zh-CN" dirty="0">
                <a:latin typeface="隶书" panose="02010509060101010101" pitchFamily="49" charset="-122"/>
                <a:ea typeface="隶书" panose="02010509060101010101" pitchFamily="49" charset="-122"/>
              </a:rPr>
              <a:t>rear</a:t>
            </a:r>
            <a:r>
              <a:rPr lang="zh-CN" altLang="zh-CN" dirty="0">
                <a:latin typeface="隶书" panose="02010509060101010101" pitchFamily="49" charset="-122"/>
                <a:ea typeface="隶书" panose="02010509060101010101" pitchFamily="49" charset="-122"/>
              </a:rPr>
              <a:t>）。根据队列先进先出的特性，链队列是仅在表头删除元素和表尾插入元素的单链表。</a:t>
            </a:r>
            <a:endParaRPr lang="en-US" altLang="zh-CN" dirty="0">
              <a:latin typeface="隶书" panose="02010509060101010101" pitchFamily="49" charset="-122"/>
              <a:ea typeface="隶书" panose="02010509060101010101" pitchFamily="49" charset="-122"/>
            </a:endParaRPr>
          </a:p>
          <a:p>
            <a:pPr algn="just"/>
            <a:r>
              <a:rPr lang="en-US" altLang="zh-CN" dirty="0"/>
              <a:t>   </a:t>
            </a:r>
            <a:r>
              <a:rPr lang="zh-CN" altLang="zh-CN" dirty="0">
                <a:latin typeface="隶书" panose="02010509060101010101" pitchFamily="49" charset="-122"/>
                <a:ea typeface="隶书" panose="02010509060101010101" pitchFamily="49" charset="-122"/>
              </a:rPr>
              <a:t>链队列的存储结构如图所示。</a:t>
            </a:r>
          </a:p>
          <a:p>
            <a:endParaRPr lang="zh-CN" altLang="en-US" dirty="0"/>
          </a:p>
        </p:txBody>
      </p:sp>
      <p:pic>
        <p:nvPicPr>
          <p:cNvPr id="5" name="图片 4"/>
          <p:cNvPicPr>
            <a:picLocks noChangeAspect="1"/>
          </p:cNvPicPr>
          <p:nvPr/>
        </p:nvPicPr>
        <p:blipFill>
          <a:blip r:embed="rId2"/>
          <a:stretch>
            <a:fillRect/>
          </a:stretch>
        </p:blipFill>
        <p:spPr>
          <a:xfrm>
            <a:off x="1979712" y="2503996"/>
            <a:ext cx="5327625" cy="1944216"/>
          </a:xfrm>
          <a:prstGeom prst="rect">
            <a:avLst/>
          </a:prstGeom>
        </p:spPr>
      </p:pic>
    </p:spTree>
    <p:extLst>
      <p:ext uri="{BB962C8B-B14F-4D97-AF65-F5344CB8AC3E}">
        <p14:creationId xmlns:p14="http://schemas.microsoft.com/office/powerpoint/2010/main" val="140848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链队列动态示意图</a:t>
            </a:r>
          </a:p>
        </p:txBody>
      </p:sp>
      <mc:AlternateContent xmlns:mc="http://schemas.openxmlformats.org/markup-compatibility/2006" xmlns:a14="http://schemas.microsoft.com/office/drawing/2010/main">
        <mc:Choice Requires="a14">
          <p:sp>
            <p:nvSpPr>
              <p:cNvPr id="5" name="文本框 4"/>
              <p:cNvSpPr txBox="1"/>
              <p:nvPr/>
            </p:nvSpPr>
            <p:spPr>
              <a:xfrm>
                <a:off x="467544" y="1059582"/>
                <a:ext cx="7848872" cy="954107"/>
              </a:xfrm>
              <a:prstGeom prst="rect">
                <a:avLst/>
              </a:prstGeom>
              <a:noFill/>
            </p:spPr>
            <p:txBody>
              <a:bodyPr wrap="square" rtlCol="0">
                <a:spAutoFit/>
              </a:bodyPr>
              <a:lstStyle/>
              <a:p>
                <a:r>
                  <a:rPr lang="zh-CN" altLang="zh-CN" dirty="0">
                    <a:solidFill>
                      <a:srgbClr val="C00000"/>
                    </a:solidFill>
                    <a:latin typeface="隶书" panose="02010509060101010101" pitchFamily="49" charset="-122"/>
                    <a:ea typeface="隶书" panose="02010509060101010101" pitchFamily="49" charset="-122"/>
                  </a:rPr>
                  <a:t>图</a:t>
                </a:r>
                <a:r>
                  <a:rPr lang="en-US" altLang="zh-CN" dirty="0">
                    <a:solidFill>
                      <a:srgbClr val="C00000"/>
                    </a:solidFill>
                    <a:latin typeface="隶书" panose="02010509060101010101" pitchFamily="49" charset="-122"/>
                    <a:ea typeface="隶书" panose="02010509060101010101" pitchFamily="49" charset="-122"/>
                  </a:rPr>
                  <a:t>(a)</a:t>
                </a:r>
                <a:r>
                  <a:rPr lang="zh-CN" altLang="zh-CN" dirty="0">
                    <a:solidFill>
                      <a:srgbClr val="C00000"/>
                    </a:solidFill>
                    <a:latin typeface="隶书" panose="02010509060101010101" pitchFamily="49" charset="-122"/>
                    <a:ea typeface="隶书" panose="02010509060101010101" pitchFamily="49" charset="-122"/>
                  </a:rPr>
                  <a:t>是一个空队列示意图，判定条件为</a:t>
                </a:r>
                <a14:m>
                  <m:oMath xmlns:m="http://schemas.openxmlformats.org/officeDocument/2006/math">
                    <m:r>
                      <m:rPr>
                        <m:sty m:val="p"/>
                      </m:rPr>
                      <a:rPr lang="en-US" altLang="zh-CN">
                        <a:solidFill>
                          <a:srgbClr val="C00000"/>
                        </a:solidFill>
                        <a:latin typeface="Cambria Math" panose="02040503050406030204" pitchFamily="18" charset="0"/>
                      </a:rPr>
                      <m:t>front</m:t>
                    </m:r>
                    <m:r>
                      <a:rPr lang="en-US" altLang="zh-CN">
                        <a:solidFill>
                          <a:srgbClr val="C00000"/>
                        </a:solidFill>
                        <a:latin typeface="Cambria Math" panose="02040503050406030204" pitchFamily="18" charset="0"/>
                      </a:rPr>
                      <m:t>==</m:t>
                    </m:r>
                    <m:r>
                      <m:rPr>
                        <m:sty m:val="p"/>
                      </m:rPr>
                      <a:rPr lang="en-US" altLang="zh-CN">
                        <a:solidFill>
                          <a:srgbClr val="C00000"/>
                        </a:solidFill>
                        <a:latin typeface="Cambria Math" panose="02040503050406030204" pitchFamily="18" charset="0"/>
                      </a:rPr>
                      <m:t>rear</m:t>
                    </m:r>
                  </m:oMath>
                </a14:m>
                <a:r>
                  <a:rPr lang="zh-CN" altLang="zh-CN" dirty="0">
                    <a:solidFill>
                      <a:srgbClr val="C00000"/>
                    </a:solidFill>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r>
                  <a:rPr lang="zh-CN" altLang="zh-CN" dirty="0">
                    <a:solidFill>
                      <a:srgbClr val="0066FF"/>
                    </a:solidFill>
                    <a:latin typeface="隶书" panose="02010509060101010101" pitchFamily="49" charset="-122"/>
                    <a:ea typeface="隶书" panose="02010509060101010101" pitchFamily="49" charset="-122"/>
                  </a:rPr>
                  <a:t>图</a:t>
                </a:r>
                <a:r>
                  <a:rPr lang="en-US" altLang="zh-CN" dirty="0">
                    <a:solidFill>
                      <a:srgbClr val="0066FF"/>
                    </a:solidFill>
                    <a:latin typeface="隶书" panose="02010509060101010101" pitchFamily="49" charset="-122"/>
                    <a:ea typeface="隶书" panose="02010509060101010101" pitchFamily="49" charset="-122"/>
                  </a:rPr>
                  <a:t>(b)</a:t>
                </a:r>
                <a:r>
                  <a:rPr lang="zh-CN" altLang="zh-CN" dirty="0">
                    <a:solidFill>
                      <a:srgbClr val="0066FF"/>
                    </a:solidFill>
                    <a:latin typeface="隶书" panose="02010509060101010101" pitchFamily="49" charset="-122"/>
                    <a:ea typeface="隶书" panose="02010509060101010101" pitchFamily="49" charset="-122"/>
                  </a:rPr>
                  <a:t>是一个非空队列示意图；</a:t>
                </a:r>
                <a:endParaRPr lang="en-US" altLang="zh-CN" dirty="0">
                  <a:solidFill>
                    <a:srgbClr val="0066FF"/>
                  </a:solidFill>
                  <a:latin typeface="隶书" panose="02010509060101010101" pitchFamily="49" charset="-122"/>
                  <a:ea typeface="隶书" panose="02010509060101010101" pitchFamily="49" charset="-122"/>
                </a:endParaRPr>
              </a:p>
              <a:p>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467544" y="1059582"/>
                <a:ext cx="7848872" cy="954107"/>
              </a:xfrm>
              <a:prstGeom prst="rect">
                <a:avLst/>
              </a:prstGeom>
              <a:blipFill rotWithShape="0">
                <a:blip r:embed="rId2"/>
                <a:stretch>
                  <a:fillRect l="-699" t="-5128"/>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1403648" y="1707654"/>
            <a:ext cx="1330476" cy="1027228"/>
          </a:xfrm>
          <a:prstGeom prst="rect">
            <a:avLst/>
          </a:prstGeom>
        </p:spPr>
      </p:pic>
      <p:pic>
        <p:nvPicPr>
          <p:cNvPr id="7" name="图片 6"/>
          <p:cNvPicPr>
            <a:picLocks noChangeAspect="1"/>
          </p:cNvPicPr>
          <p:nvPr/>
        </p:nvPicPr>
        <p:blipFill>
          <a:blip r:embed="rId4"/>
          <a:stretch>
            <a:fillRect/>
          </a:stretch>
        </p:blipFill>
        <p:spPr>
          <a:xfrm>
            <a:off x="3707904" y="1776748"/>
            <a:ext cx="3096344" cy="958134"/>
          </a:xfrm>
          <a:prstGeom prst="rect">
            <a:avLst/>
          </a:prstGeom>
        </p:spPr>
      </p:pic>
      <p:sp>
        <p:nvSpPr>
          <p:cNvPr id="8" name="文本框 7"/>
          <p:cNvSpPr txBox="1"/>
          <p:nvPr/>
        </p:nvSpPr>
        <p:spPr>
          <a:xfrm>
            <a:off x="467544" y="2931790"/>
            <a:ext cx="7344816" cy="923330"/>
          </a:xfrm>
          <a:prstGeom prst="rect">
            <a:avLst/>
          </a:prstGeom>
          <a:noFill/>
        </p:spPr>
        <p:txBody>
          <a:bodyPr wrap="square" rtlCol="0">
            <a:spAutoFit/>
          </a:bodyPr>
          <a:lstStyle/>
          <a:p>
            <a:r>
              <a:rPr lang="zh-CN" altLang="zh-CN" dirty="0">
                <a:solidFill>
                  <a:srgbClr val="FF0000"/>
                </a:solidFill>
                <a:latin typeface="隶书" panose="02010509060101010101" pitchFamily="49" charset="-122"/>
                <a:ea typeface="隶书" panose="02010509060101010101" pitchFamily="49" charset="-122"/>
              </a:rPr>
              <a:t>图</a:t>
            </a:r>
            <a:r>
              <a:rPr lang="en-US" altLang="zh-CN" dirty="0">
                <a:solidFill>
                  <a:srgbClr val="FF0000"/>
                </a:solidFill>
                <a:latin typeface="隶书" panose="02010509060101010101" pitchFamily="49" charset="-122"/>
                <a:ea typeface="隶书" panose="02010509060101010101" pitchFamily="49" charset="-122"/>
              </a:rPr>
              <a:t>(c)</a:t>
            </a:r>
            <a:r>
              <a:rPr lang="zh-CN" altLang="zh-CN" dirty="0">
                <a:solidFill>
                  <a:srgbClr val="FF0000"/>
                </a:solidFill>
                <a:latin typeface="隶书" panose="02010509060101010101" pitchFamily="49" charset="-122"/>
                <a:ea typeface="隶书" panose="02010509060101010101" pitchFamily="49" charset="-122"/>
              </a:rPr>
              <a:t>是元素</a:t>
            </a:r>
            <a:r>
              <a:rPr lang="en-US" altLang="zh-CN" dirty="0">
                <a:solidFill>
                  <a:srgbClr val="FF0000"/>
                </a:solidFill>
                <a:latin typeface="隶书" panose="02010509060101010101" pitchFamily="49" charset="-122"/>
                <a:ea typeface="隶书" panose="02010509060101010101" pitchFamily="49" charset="-122"/>
              </a:rPr>
              <a:t>a</a:t>
            </a:r>
            <a:r>
              <a:rPr lang="zh-CN" altLang="zh-CN" dirty="0">
                <a:solidFill>
                  <a:srgbClr val="FF0000"/>
                </a:solidFill>
                <a:latin typeface="隶书" panose="02010509060101010101" pitchFamily="49" charset="-122"/>
                <a:ea typeface="隶书" panose="02010509060101010101" pitchFamily="49" charset="-122"/>
              </a:rPr>
              <a:t>入队后队列示意图；</a:t>
            </a:r>
            <a:endParaRPr lang="en-US" altLang="zh-CN" dirty="0">
              <a:solidFill>
                <a:srgbClr val="FF0000"/>
              </a:solidFill>
              <a:latin typeface="隶书" panose="02010509060101010101" pitchFamily="49" charset="-122"/>
              <a:ea typeface="隶书" panose="02010509060101010101" pitchFamily="49" charset="-122"/>
            </a:endParaRPr>
          </a:p>
          <a:p>
            <a:endParaRPr lang="en-US" altLang="zh-CN" dirty="0">
              <a:solidFill>
                <a:srgbClr val="0070C0"/>
              </a:solidFill>
              <a:latin typeface="隶书" panose="02010509060101010101" pitchFamily="49" charset="-122"/>
              <a:ea typeface="隶书" panose="02010509060101010101" pitchFamily="49" charset="-122"/>
            </a:endParaRPr>
          </a:p>
          <a:p>
            <a:r>
              <a:rPr lang="zh-CN" altLang="zh-CN" dirty="0">
                <a:solidFill>
                  <a:srgbClr val="0070C0"/>
                </a:solidFill>
                <a:latin typeface="隶书" panose="02010509060101010101" pitchFamily="49" charset="-122"/>
                <a:ea typeface="隶书" panose="02010509060101010101" pitchFamily="49" charset="-122"/>
              </a:rPr>
              <a:t>图</a:t>
            </a:r>
            <a:r>
              <a:rPr lang="en-US" altLang="zh-CN" dirty="0">
                <a:solidFill>
                  <a:srgbClr val="0070C0"/>
                </a:solidFill>
                <a:latin typeface="隶书" panose="02010509060101010101" pitchFamily="49" charset="-122"/>
                <a:ea typeface="隶书" panose="02010509060101010101" pitchFamily="49" charset="-122"/>
              </a:rPr>
              <a:t>(d)</a:t>
            </a:r>
            <a:r>
              <a:rPr lang="zh-CN" altLang="zh-CN" dirty="0">
                <a:solidFill>
                  <a:srgbClr val="0070C0"/>
                </a:solidFill>
                <a:latin typeface="隶书" panose="02010509060101010101" pitchFamily="49" charset="-122"/>
                <a:ea typeface="隶书" panose="02010509060101010101" pitchFamily="49" charset="-122"/>
              </a:rPr>
              <a:t>是元素</a:t>
            </a:r>
            <a:r>
              <a:rPr lang="en-US" altLang="zh-CN" dirty="0">
                <a:solidFill>
                  <a:srgbClr val="0070C0"/>
                </a:solidFill>
                <a:latin typeface="隶书" panose="02010509060101010101" pitchFamily="49" charset="-122"/>
                <a:ea typeface="隶书" panose="02010509060101010101" pitchFamily="49" charset="-122"/>
              </a:rPr>
              <a:t>x</a:t>
            </a:r>
            <a:r>
              <a:rPr lang="zh-CN" altLang="zh-CN" dirty="0">
                <a:solidFill>
                  <a:srgbClr val="0070C0"/>
                </a:solidFill>
                <a:latin typeface="隶书" panose="02010509060101010101" pitchFamily="49" charset="-122"/>
                <a:ea typeface="隶书" panose="02010509060101010101" pitchFamily="49" charset="-122"/>
              </a:rPr>
              <a:t>出队后队列示意图。</a:t>
            </a:r>
          </a:p>
        </p:txBody>
      </p:sp>
      <p:pic>
        <p:nvPicPr>
          <p:cNvPr id="9" name="图片 8"/>
          <p:cNvPicPr>
            <a:picLocks noChangeAspect="1"/>
          </p:cNvPicPr>
          <p:nvPr/>
        </p:nvPicPr>
        <p:blipFill>
          <a:blip r:embed="rId5"/>
          <a:stretch>
            <a:fillRect/>
          </a:stretch>
        </p:blipFill>
        <p:spPr>
          <a:xfrm>
            <a:off x="4723903" y="2871761"/>
            <a:ext cx="4160689" cy="1088473"/>
          </a:xfrm>
          <a:prstGeom prst="rect">
            <a:avLst/>
          </a:prstGeom>
        </p:spPr>
      </p:pic>
      <p:pic>
        <p:nvPicPr>
          <p:cNvPr id="10" name="图片 9"/>
          <p:cNvPicPr>
            <a:picLocks noChangeAspect="1"/>
          </p:cNvPicPr>
          <p:nvPr/>
        </p:nvPicPr>
        <p:blipFill>
          <a:blip r:embed="rId6"/>
          <a:stretch>
            <a:fillRect/>
          </a:stretch>
        </p:blipFill>
        <p:spPr>
          <a:xfrm>
            <a:off x="870383" y="3861126"/>
            <a:ext cx="3240360" cy="990617"/>
          </a:xfrm>
          <a:prstGeom prst="rect">
            <a:avLst/>
          </a:prstGeom>
        </p:spPr>
      </p:pic>
    </p:spTree>
    <p:extLst>
      <p:ext uri="{BB962C8B-B14F-4D97-AF65-F5344CB8AC3E}">
        <p14:creationId xmlns:p14="http://schemas.microsoft.com/office/powerpoint/2010/main" val="375450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1000"/>
                                        <p:tgtEl>
                                          <p:spTgt spid="8">
                                            <p:txEl>
                                              <p:pRg st="0" end="0"/>
                                            </p:txEl>
                                          </p:spTgt>
                                        </p:tgtEl>
                                      </p:cBhvr>
                                    </p:animEffect>
                                    <p:anim calcmode="lin" valueType="num">
                                      <p:cBhvr>
                                        <p:cTn id="3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Effect transition="in" filter="fade">
                                      <p:cBhvr>
                                        <p:cTn id="49" dur="1000"/>
                                        <p:tgtEl>
                                          <p:spTgt spid="8">
                                            <p:txEl>
                                              <p:pRg st="2" end="2"/>
                                            </p:txEl>
                                          </p:spTgt>
                                        </p:tgtEl>
                                      </p:cBhvr>
                                    </p:animEffect>
                                    <p:anim calcmode="lin" valueType="num">
                                      <p:cBhvr>
                                        <p:cTn id="5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栈操作示意图</a:t>
            </a:r>
          </a:p>
        </p:txBody>
      </p:sp>
      <mc:AlternateContent xmlns:mc="http://schemas.openxmlformats.org/markup-compatibility/2006" xmlns:a14="http://schemas.microsoft.com/office/drawing/2010/main">
        <mc:Choice Requires="a14">
          <p:sp>
            <p:nvSpPr>
              <p:cNvPr id="4" name="文本框 3"/>
              <p:cNvSpPr txBox="1"/>
              <p:nvPr/>
            </p:nvSpPr>
            <p:spPr>
              <a:xfrm>
                <a:off x="215516" y="792817"/>
                <a:ext cx="8640960" cy="2031325"/>
              </a:xfrm>
              <a:prstGeom prst="rect">
                <a:avLst/>
              </a:prstGeom>
              <a:noFill/>
            </p:spPr>
            <p:txBody>
              <a:bodyPr wrap="square" rtlCol="0">
                <a:spAutoFit/>
              </a:bodyPr>
              <a:lstStyle/>
              <a:p>
                <a:r>
                  <a:rPr lang="en-US" altLang="zh-CN" dirty="0"/>
                  <a:t>    </a:t>
                </a:r>
                <a:r>
                  <a:rPr lang="zh-CN" altLang="zh-CN" b="0" dirty="0">
                    <a:solidFill>
                      <a:schemeClr val="accent1"/>
                    </a:solidFill>
                    <a:latin typeface="隶书" panose="02010509060101010101" pitchFamily="49" charset="-122"/>
                    <a:ea typeface="隶书" panose="02010509060101010101" pitchFamily="49" charset="-122"/>
                  </a:rPr>
                  <a:t>如图</a:t>
                </a:r>
                <a:r>
                  <a:rPr lang="en-US" altLang="zh-CN" b="0" dirty="0">
                    <a:solidFill>
                      <a:schemeClr val="accent1"/>
                    </a:solidFill>
                    <a:latin typeface="隶书" panose="02010509060101010101" pitchFamily="49" charset="-122"/>
                    <a:ea typeface="隶书" panose="02010509060101010101" pitchFamily="49" charset="-122"/>
                  </a:rPr>
                  <a:t>(a)</a:t>
                </a:r>
                <a:r>
                  <a:rPr lang="zh-CN" altLang="zh-CN" b="0" dirty="0">
                    <a:solidFill>
                      <a:schemeClr val="accent1"/>
                    </a:solidFill>
                    <a:latin typeface="隶书" panose="02010509060101010101" pitchFamily="49" charset="-122"/>
                    <a:ea typeface="隶书" panose="02010509060101010101" pitchFamily="49" charset="-122"/>
                  </a:rPr>
                  <a:t>表示</a:t>
                </a:r>
                <a14:m>
                  <m:oMath xmlns:m="http://schemas.openxmlformats.org/officeDocument/2006/math">
                    <m:r>
                      <m:rPr>
                        <m:sty m:val="p"/>
                      </m:rPr>
                      <a:rPr lang="en-US" altLang="zh-CN" b="0">
                        <a:solidFill>
                          <a:schemeClr val="accent1"/>
                        </a:solidFill>
                        <a:latin typeface="Cambria Math" panose="02040503050406030204" pitchFamily="18" charset="0"/>
                      </a:rPr>
                      <m:t>n</m:t>
                    </m:r>
                  </m:oMath>
                </a14:m>
                <a:r>
                  <a:rPr lang="zh-CN" altLang="zh-CN" b="0" dirty="0">
                    <a:solidFill>
                      <a:schemeClr val="accent1"/>
                    </a:solidFill>
                    <a:latin typeface="隶书" panose="02010509060101010101" pitchFamily="49" charset="-122"/>
                    <a:ea typeface="隶书" panose="02010509060101010101" pitchFamily="49" charset="-122"/>
                  </a:rPr>
                  <a:t>个元素的栈</a:t>
                </a:r>
                <a14:m>
                  <m:oMath xmlns:m="http://schemas.openxmlformats.org/officeDocument/2006/math">
                    <m:r>
                      <m:rPr>
                        <m:sty m:val="p"/>
                      </m:rPr>
                      <a:rPr lang="en-US" altLang="zh-CN" b="0">
                        <a:solidFill>
                          <a:schemeClr val="accent1"/>
                        </a:solidFill>
                        <a:latin typeface="Cambria Math" panose="02040503050406030204" pitchFamily="18" charset="0"/>
                      </a:rPr>
                      <m:t>S</m:t>
                    </m:r>
                    <m:r>
                      <a:rPr lang="en-US" altLang="zh-CN" b="0">
                        <a:solidFill>
                          <a:schemeClr val="accent1"/>
                        </a:solidFill>
                        <a:latin typeface="Cambria Math" panose="02040503050406030204" pitchFamily="18" charset="0"/>
                      </a:rPr>
                      <m:t>=(</m:t>
                    </m:r>
                    <m:sSub>
                      <m:sSubPr>
                        <m:ctrlPr>
                          <a:rPr lang="zh-CN" altLang="zh-CN" b="0" i="1">
                            <a:solidFill>
                              <a:schemeClr val="accent1"/>
                            </a:solidFill>
                            <a:latin typeface="Cambria Math" panose="02040503050406030204" pitchFamily="18" charset="0"/>
                          </a:rPr>
                        </m:ctrlPr>
                      </m:sSubPr>
                      <m:e>
                        <m:r>
                          <a:rPr lang="en-US" altLang="zh-CN" b="0" i="1">
                            <a:solidFill>
                              <a:schemeClr val="accent1"/>
                            </a:solidFill>
                            <a:latin typeface="Cambria Math" panose="02040503050406030204" pitchFamily="18" charset="0"/>
                          </a:rPr>
                          <m:t>𝑎</m:t>
                        </m:r>
                      </m:e>
                      <m:sub>
                        <m:r>
                          <a:rPr lang="en-US" altLang="zh-CN" b="0" i="1">
                            <a:solidFill>
                              <a:schemeClr val="accent1"/>
                            </a:solidFill>
                            <a:latin typeface="Cambria Math" panose="02040503050406030204" pitchFamily="18" charset="0"/>
                          </a:rPr>
                          <m:t>1</m:t>
                        </m:r>
                      </m:sub>
                    </m:sSub>
                    <m:r>
                      <a:rPr lang="en-US" altLang="zh-CN" b="0" i="1">
                        <a:solidFill>
                          <a:schemeClr val="accent1"/>
                        </a:solidFill>
                        <a:latin typeface="Cambria Math" panose="02040503050406030204" pitchFamily="18" charset="0"/>
                      </a:rPr>
                      <m:t>,</m:t>
                    </m:r>
                    <m:sSub>
                      <m:sSubPr>
                        <m:ctrlPr>
                          <a:rPr lang="zh-CN" altLang="zh-CN" b="0" i="1">
                            <a:solidFill>
                              <a:schemeClr val="accent1"/>
                            </a:solidFill>
                            <a:latin typeface="Cambria Math" panose="02040503050406030204" pitchFamily="18" charset="0"/>
                          </a:rPr>
                        </m:ctrlPr>
                      </m:sSubPr>
                      <m:e>
                        <m:r>
                          <a:rPr lang="en-US" altLang="zh-CN" b="0" i="1">
                            <a:solidFill>
                              <a:schemeClr val="accent1"/>
                            </a:solidFill>
                            <a:latin typeface="Cambria Math" panose="02040503050406030204" pitchFamily="18" charset="0"/>
                          </a:rPr>
                          <m:t>𝑎</m:t>
                        </m:r>
                      </m:e>
                      <m:sub>
                        <m:r>
                          <a:rPr lang="en-US" altLang="zh-CN" b="0" i="1">
                            <a:solidFill>
                              <a:schemeClr val="accent1"/>
                            </a:solidFill>
                            <a:latin typeface="Cambria Math" panose="02040503050406030204" pitchFamily="18" charset="0"/>
                          </a:rPr>
                          <m:t>2</m:t>
                        </m:r>
                      </m:sub>
                    </m:sSub>
                    <m:r>
                      <a:rPr lang="en-US" altLang="zh-CN" b="0" i="1">
                        <a:solidFill>
                          <a:schemeClr val="accent1"/>
                        </a:solidFill>
                        <a:latin typeface="Cambria Math" panose="02040503050406030204" pitchFamily="18" charset="0"/>
                      </a:rPr>
                      <m:t>,⋯,</m:t>
                    </m:r>
                    <m:sSub>
                      <m:sSubPr>
                        <m:ctrlPr>
                          <a:rPr lang="zh-CN" altLang="zh-CN" b="0" i="1">
                            <a:solidFill>
                              <a:schemeClr val="accent1"/>
                            </a:solidFill>
                            <a:latin typeface="Cambria Math" panose="02040503050406030204" pitchFamily="18" charset="0"/>
                          </a:rPr>
                        </m:ctrlPr>
                      </m:sSubPr>
                      <m:e>
                        <m:r>
                          <a:rPr lang="en-US" altLang="zh-CN" b="0" i="1">
                            <a:solidFill>
                              <a:schemeClr val="accent1"/>
                            </a:solidFill>
                            <a:latin typeface="Cambria Math" panose="02040503050406030204" pitchFamily="18" charset="0"/>
                          </a:rPr>
                          <m:t>𝑎</m:t>
                        </m:r>
                      </m:e>
                      <m:sub>
                        <m:r>
                          <a:rPr lang="en-US" altLang="zh-CN" b="0" i="1">
                            <a:solidFill>
                              <a:schemeClr val="accent1"/>
                            </a:solidFill>
                            <a:latin typeface="Cambria Math" panose="02040503050406030204" pitchFamily="18" charset="0"/>
                          </a:rPr>
                          <m:t>𝑛</m:t>
                        </m:r>
                      </m:sub>
                    </m:sSub>
                    <m:r>
                      <a:rPr lang="en-US" altLang="zh-CN" b="0" i="1">
                        <a:solidFill>
                          <a:schemeClr val="accent1"/>
                        </a:solidFill>
                        <a:latin typeface="Cambria Math" panose="02040503050406030204" pitchFamily="18" charset="0"/>
                      </a:rPr>
                      <m:t>)</m:t>
                    </m:r>
                  </m:oMath>
                </a14:m>
                <a:r>
                  <a:rPr lang="zh-CN" altLang="zh-CN" b="0" dirty="0">
                    <a:solidFill>
                      <a:schemeClr val="accent1"/>
                    </a:solidFill>
                    <a:latin typeface="隶书" panose="02010509060101010101" pitchFamily="49" charset="-122"/>
                    <a:ea typeface="隶书" panose="02010509060101010101" pitchFamily="49" charset="-122"/>
                  </a:rPr>
                  <a:t>，其中</a:t>
                </a:r>
                <a14:m>
                  <m:oMath xmlns:m="http://schemas.openxmlformats.org/officeDocument/2006/math">
                    <m:sSub>
                      <m:sSubPr>
                        <m:ctrlPr>
                          <a:rPr lang="zh-CN" altLang="zh-CN" b="0" i="1">
                            <a:solidFill>
                              <a:schemeClr val="accent1"/>
                            </a:solidFill>
                            <a:latin typeface="Cambria Math" panose="02040503050406030204" pitchFamily="18" charset="0"/>
                          </a:rPr>
                        </m:ctrlPr>
                      </m:sSubPr>
                      <m:e>
                        <m:r>
                          <a:rPr lang="en-US" altLang="zh-CN" b="0" i="1">
                            <a:solidFill>
                              <a:schemeClr val="accent1"/>
                            </a:solidFill>
                            <a:latin typeface="Cambria Math" panose="02040503050406030204" pitchFamily="18" charset="0"/>
                          </a:rPr>
                          <m:t>𝑎</m:t>
                        </m:r>
                      </m:e>
                      <m:sub>
                        <m:r>
                          <a:rPr lang="en-US" altLang="zh-CN" b="0" i="1">
                            <a:solidFill>
                              <a:schemeClr val="accent1"/>
                            </a:solidFill>
                            <a:latin typeface="Cambria Math" panose="02040503050406030204" pitchFamily="18" charset="0"/>
                          </a:rPr>
                          <m:t>1</m:t>
                        </m:r>
                      </m:sub>
                    </m:sSub>
                  </m:oMath>
                </a14:m>
                <a:r>
                  <a:rPr lang="zh-CN" altLang="zh-CN" b="0" dirty="0">
                    <a:solidFill>
                      <a:schemeClr val="accent1"/>
                    </a:solidFill>
                    <a:latin typeface="隶书" panose="02010509060101010101" pitchFamily="49" charset="-122"/>
                    <a:ea typeface="隶书" panose="02010509060101010101" pitchFamily="49" charset="-122"/>
                  </a:rPr>
                  <a:t>为栈底，</a:t>
                </a:r>
                <a14:m>
                  <m:oMath xmlns:m="http://schemas.openxmlformats.org/officeDocument/2006/math">
                    <m:sSub>
                      <m:sSubPr>
                        <m:ctrlPr>
                          <a:rPr lang="zh-CN" altLang="zh-CN" b="0" i="1">
                            <a:solidFill>
                              <a:schemeClr val="accent1"/>
                            </a:solidFill>
                            <a:latin typeface="Cambria Math" panose="02040503050406030204" pitchFamily="18" charset="0"/>
                          </a:rPr>
                        </m:ctrlPr>
                      </m:sSubPr>
                      <m:e>
                        <m:r>
                          <a:rPr lang="en-US" altLang="zh-CN" b="0" i="1">
                            <a:solidFill>
                              <a:schemeClr val="accent1"/>
                            </a:solidFill>
                            <a:latin typeface="Cambria Math" panose="02040503050406030204" pitchFamily="18" charset="0"/>
                          </a:rPr>
                          <m:t>𝑎</m:t>
                        </m:r>
                      </m:e>
                      <m:sub>
                        <m:r>
                          <a:rPr lang="en-US" altLang="zh-CN" b="0" i="1">
                            <a:solidFill>
                              <a:schemeClr val="accent1"/>
                            </a:solidFill>
                            <a:latin typeface="Cambria Math" panose="02040503050406030204" pitchFamily="18" charset="0"/>
                          </a:rPr>
                          <m:t>𝑛</m:t>
                        </m:r>
                      </m:sub>
                    </m:sSub>
                  </m:oMath>
                </a14:m>
                <a:r>
                  <a:rPr lang="zh-CN" altLang="zh-CN" b="0" dirty="0">
                    <a:solidFill>
                      <a:schemeClr val="accent1"/>
                    </a:solidFill>
                    <a:latin typeface="隶书" panose="02010509060101010101" pitchFamily="49" charset="-122"/>
                    <a:ea typeface="隶书" panose="02010509060101010101" pitchFamily="49" charset="-122"/>
                  </a:rPr>
                  <a:t>为栈顶，</a:t>
                </a:r>
                <a:r>
                  <a:rPr lang="en-US" altLang="zh-CN" b="0" dirty="0">
                    <a:solidFill>
                      <a:schemeClr val="accent1"/>
                    </a:solidFill>
                    <a:latin typeface="隶书" panose="02010509060101010101" pitchFamily="49" charset="-122"/>
                    <a:ea typeface="隶书" panose="02010509060101010101" pitchFamily="49" charset="-122"/>
                  </a:rPr>
                  <a:t>base</a:t>
                </a:r>
                <a:r>
                  <a:rPr lang="zh-CN" altLang="zh-CN" b="0" dirty="0">
                    <a:solidFill>
                      <a:schemeClr val="accent1"/>
                    </a:solidFill>
                    <a:latin typeface="隶书" panose="02010509060101010101" pitchFamily="49" charset="-122"/>
                    <a:ea typeface="隶书" panose="02010509060101010101" pitchFamily="49" charset="-122"/>
                  </a:rPr>
                  <a:t>指向栈底，</a:t>
                </a:r>
                <a:r>
                  <a:rPr lang="en-US" altLang="zh-CN" b="0" dirty="0">
                    <a:solidFill>
                      <a:schemeClr val="accent1"/>
                    </a:solidFill>
                    <a:latin typeface="隶书" panose="02010509060101010101" pitchFamily="49" charset="-122"/>
                    <a:ea typeface="隶书" panose="02010509060101010101" pitchFamily="49" charset="-122"/>
                  </a:rPr>
                  <a:t>top</a:t>
                </a:r>
                <a:r>
                  <a:rPr lang="zh-CN" altLang="zh-CN" b="0" dirty="0">
                    <a:solidFill>
                      <a:schemeClr val="accent1"/>
                    </a:solidFill>
                    <a:latin typeface="隶书" panose="02010509060101010101" pitchFamily="49" charset="-122"/>
                    <a:ea typeface="隶书" panose="02010509060101010101" pitchFamily="49" charset="-122"/>
                  </a:rPr>
                  <a:t>指向栈顶（实际上是栈顶元素的下一下位置）；</a:t>
                </a:r>
                <a:endParaRPr lang="en-US" altLang="zh-CN" b="0" dirty="0">
                  <a:solidFill>
                    <a:schemeClr val="accent1"/>
                  </a:solidFill>
                  <a:latin typeface="隶书" panose="02010509060101010101" pitchFamily="49" charset="-122"/>
                  <a:ea typeface="隶书" panose="02010509060101010101" pitchFamily="49" charset="-122"/>
                </a:endParaRPr>
              </a:p>
              <a:p>
                <a:r>
                  <a:rPr lang="en-US" altLang="zh-CN" b="0" dirty="0">
                    <a:latin typeface="隶书" panose="02010509060101010101" pitchFamily="49" charset="-122"/>
                    <a:ea typeface="隶书" panose="02010509060101010101" pitchFamily="49" charset="-122"/>
                  </a:rPr>
                  <a:t>   </a:t>
                </a:r>
                <a:r>
                  <a:rPr lang="zh-CN" altLang="zh-CN" b="0" dirty="0">
                    <a:solidFill>
                      <a:srgbClr val="3333FF"/>
                    </a:solidFill>
                    <a:latin typeface="隶书" panose="02010509060101010101" pitchFamily="49" charset="-122"/>
                    <a:ea typeface="隶书" panose="02010509060101010101" pitchFamily="49" charset="-122"/>
                  </a:rPr>
                  <a:t>图</a:t>
                </a:r>
                <a:r>
                  <a:rPr lang="en-US" altLang="zh-CN" b="0" dirty="0">
                    <a:solidFill>
                      <a:srgbClr val="3333FF"/>
                    </a:solidFill>
                    <a:latin typeface="隶书" panose="02010509060101010101" pitchFamily="49" charset="-122"/>
                    <a:ea typeface="隶书" panose="02010509060101010101" pitchFamily="49" charset="-122"/>
                  </a:rPr>
                  <a:t>(b)</a:t>
                </a:r>
                <a:r>
                  <a:rPr lang="zh-CN" altLang="zh-CN" b="0" dirty="0">
                    <a:solidFill>
                      <a:srgbClr val="3333FF"/>
                    </a:solidFill>
                    <a:latin typeface="隶书" panose="02010509060101010101" pitchFamily="49" charset="-122"/>
                    <a:ea typeface="隶书" panose="02010509060101010101" pitchFamily="49" charset="-122"/>
                  </a:rPr>
                  <a:t>表示一个空栈；</a:t>
                </a:r>
                <a:endParaRPr lang="en-US" altLang="zh-CN" b="0" dirty="0">
                  <a:solidFill>
                    <a:srgbClr val="3333FF"/>
                  </a:solidFill>
                  <a:latin typeface="隶书" panose="02010509060101010101" pitchFamily="49" charset="-122"/>
                  <a:ea typeface="隶书" panose="02010509060101010101" pitchFamily="49" charset="-122"/>
                </a:endParaRPr>
              </a:p>
              <a:p>
                <a:r>
                  <a:rPr lang="en-US" altLang="zh-CN" b="0" dirty="0">
                    <a:latin typeface="隶书" panose="02010509060101010101" pitchFamily="49" charset="-122"/>
                    <a:ea typeface="隶书" panose="02010509060101010101" pitchFamily="49" charset="-122"/>
                  </a:rPr>
                  <a:t>   </a:t>
                </a:r>
                <a:r>
                  <a:rPr lang="zh-CN" altLang="zh-CN" b="0" dirty="0">
                    <a:solidFill>
                      <a:srgbClr val="0070C0"/>
                    </a:solidFill>
                    <a:latin typeface="隶书" panose="02010509060101010101" pitchFamily="49" charset="-122"/>
                    <a:ea typeface="隶书" panose="02010509060101010101" pitchFamily="49" charset="-122"/>
                  </a:rPr>
                  <a:t>图</a:t>
                </a:r>
                <a:r>
                  <a:rPr lang="en-US" altLang="zh-CN" b="0" dirty="0">
                    <a:solidFill>
                      <a:srgbClr val="0070C0"/>
                    </a:solidFill>
                    <a:latin typeface="隶书" panose="02010509060101010101" pitchFamily="49" charset="-122"/>
                    <a:ea typeface="隶书" panose="02010509060101010101" pitchFamily="49" charset="-122"/>
                  </a:rPr>
                  <a:t>(c)</a:t>
                </a:r>
                <a:r>
                  <a:rPr lang="zh-CN" altLang="zh-CN" b="0" dirty="0">
                    <a:solidFill>
                      <a:srgbClr val="0070C0"/>
                    </a:solidFill>
                    <a:latin typeface="隶书" panose="02010509060101010101" pitchFamily="49" charset="-122"/>
                    <a:ea typeface="隶书" panose="02010509060101010101" pitchFamily="49" charset="-122"/>
                  </a:rPr>
                  <a:t>表示插入元素</a:t>
                </a:r>
                <a14:m>
                  <m:oMath xmlns:m="http://schemas.openxmlformats.org/officeDocument/2006/math">
                    <m:r>
                      <m:rPr>
                        <m:sty m:val="p"/>
                      </m:rPr>
                      <a:rPr lang="en-US" altLang="zh-CN" b="0">
                        <a:solidFill>
                          <a:srgbClr val="0070C0"/>
                        </a:solidFill>
                        <a:latin typeface="Cambria Math" panose="02040503050406030204" pitchFamily="18" charset="0"/>
                      </a:rPr>
                      <m:t>x</m:t>
                    </m:r>
                  </m:oMath>
                </a14:m>
                <a:r>
                  <a:rPr lang="zh-CN" altLang="zh-CN" b="0" dirty="0">
                    <a:solidFill>
                      <a:srgbClr val="0070C0"/>
                    </a:solidFill>
                    <a:latin typeface="隶书" panose="02010509060101010101" pitchFamily="49" charset="-122"/>
                    <a:ea typeface="隶书" panose="02010509060101010101" pitchFamily="49" charset="-122"/>
                  </a:rPr>
                  <a:t>后的状态；</a:t>
                </a:r>
                <a:endParaRPr lang="en-US" altLang="zh-CN" b="0" dirty="0">
                  <a:solidFill>
                    <a:srgbClr val="0070C0"/>
                  </a:solidFill>
                  <a:latin typeface="隶书" panose="02010509060101010101" pitchFamily="49" charset="-122"/>
                  <a:ea typeface="隶书" panose="02010509060101010101" pitchFamily="49" charset="-122"/>
                </a:endParaRPr>
              </a:p>
              <a:p>
                <a:r>
                  <a:rPr lang="en-US" altLang="zh-CN" b="0" dirty="0">
                    <a:latin typeface="隶书" panose="02010509060101010101" pitchFamily="49" charset="-122"/>
                    <a:ea typeface="隶书" panose="02010509060101010101" pitchFamily="49" charset="-122"/>
                  </a:rPr>
                  <a:t>   </a:t>
                </a:r>
                <a:r>
                  <a:rPr lang="zh-CN" altLang="zh-CN" b="0" dirty="0">
                    <a:solidFill>
                      <a:srgbClr val="FFC000"/>
                    </a:solidFill>
                    <a:latin typeface="隶书" panose="02010509060101010101" pitchFamily="49" charset="-122"/>
                    <a:ea typeface="隶书" panose="02010509060101010101" pitchFamily="49" charset="-122"/>
                  </a:rPr>
                  <a:t>图</a:t>
                </a:r>
                <a:r>
                  <a:rPr lang="en-US" altLang="zh-CN" b="0" dirty="0">
                    <a:solidFill>
                      <a:srgbClr val="FFC000"/>
                    </a:solidFill>
                    <a:latin typeface="隶书" panose="02010509060101010101" pitchFamily="49" charset="-122"/>
                    <a:ea typeface="隶书" panose="02010509060101010101" pitchFamily="49" charset="-122"/>
                  </a:rPr>
                  <a:t>(d)</a:t>
                </a:r>
                <a:r>
                  <a:rPr lang="zh-CN" altLang="zh-CN" b="0" dirty="0">
                    <a:solidFill>
                      <a:srgbClr val="FFC000"/>
                    </a:solidFill>
                    <a:latin typeface="隶书" panose="02010509060101010101" pitchFamily="49" charset="-122"/>
                    <a:ea typeface="隶书" panose="02010509060101010101" pitchFamily="49" charset="-122"/>
                  </a:rPr>
                  <a:t>表示插入元素</a:t>
                </a:r>
                <a14:m>
                  <m:oMath xmlns:m="http://schemas.openxmlformats.org/officeDocument/2006/math">
                    <m:r>
                      <m:rPr>
                        <m:sty m:val="p"/>
                      </m:rPr>
                      <a:rPr lang="en-US" altLang="zh-CN" b="0">
                        <a:solidFill>
                          <a:srgbClr val="FFC000"/>
                        </a:solidFill>
                        <a:latin typeface="Cambria Math" panose="02040503050406030204" pitchFamily="18" charset="0"/>
                      </a:rPr>
                      <m:t>y</m:t>
                    </m:r>
                    <m:r>
                      <a:rPr lang="en-US" altLang="zh-CN" b="0">
                        <a:solidFill>
                          <a:srgbClr val="FFC000"/>
                        </a:solidFill>
                        <a:latin typeface="Cambria Math" panose="02040503050406030204" pitchFamily="18" charset="0"/>
                      </a:rPr>
                      <m:t>,</m:t>
                    </m:r>
                    <m:r>
                      <m:rPr>
                        <m:sty m:val="p"/>
                      </m:rPr>
                      <a:rPr lang="en-US" altLang="zh-CN" b="0">
                        <a:solidFill>
                          <a:srgbClr val="FFC000"/>
                        </a:solidFill>
                        <a:latin typeface="Cambria Math" panose="02040503050406030204" pitchFamily="18" charset="0"/>
                      </a:rPr>
                      <m:t>z</m:t>
                    </m:r>
                    <m:r>
                      <a:rPr lang="en-US" altLang="zh-CN" b="0">
                        <a:solidFill>
                          <a:srgbClr val="FFC000"/>
                        </a:solidFill>
                        <a:latin typeface="Cambria Math" panose="02040503050406030204" pitchFamily="18" charset="0"/>
                      </a:rPr>
                      <m:t>,</m:t>
                    </m:r>
                    <m:r>
                      <m:rPr>
                        <m:sty m:val="p"/>
                      </m:rPr>
                      <a:rPr lang="en-US" altLang="zh-CN" b="0">
                        <a:solidFill>
                          <a:srgbClr val="FFC000"/>
                        </a:solidFill>
                        <a:latin typeface="Cambria Math" panose="02040503050406030204" pitchFamily="18" charset="0"/>
                      </a:rPr>
                      <m:t>w</m:t>
                    </m:r>
                  </m:oMath>
                </a14:m>
                <a:r>
                  <a:rPr lang="zh-CN" altLang="zh-CN" b="0" dirty="0">
                    <a:solidFill>
                      <a:srgbClr val="FFC000"/>
                    </a:solidFill>
                    <a:latin typeface="隶书" panose="02010509060101010101" pitchFamily="49" charset="-122"/>
                    <a:ea typeface="隶书" panose="02010509060101010101" pitchFamily="49" charset="-122"/>
                  </a:rPr>
                  <a:t>后的状态；</a:t>
                </a:r>
                <a:endParaRPr lang="en-US" altLang="zh-CN" b="0" dirty="0">
                  <a:solidFill>
                    <a:srgbClr val="FFC000"/>
                  </a:solidFill>
                  <a:latin typeface="隶书" panose="02010509060101010101" pitchFamily="49" charset="-122"/>
                  <a:ea typeface="隶书" panose="02010509060101010101" pitchFamily="49" charset="-122"/>
                </a:endParaRPr>
              </a:p>
              <a:p>
                <a:r>
                  <a:rPr lang="en-US" altLang="zh-CN" b="0" dirty="0">
                    <a:latin typeface="隶书" panose="02010509060101010101" pitchFamily="49" charset="-122"/>
                    <a:ea typeface="隶书" panose="02010509060101010101" pitchFamily="49" charset="-122"/>
                  </a:rPr>
                  <a:t>   </a:t>
                </a:r>
                <a:r>
                  <a:rPr lang="zh-CN" altLang="zh-CN" b="0" dirty="0">
                    <a:solidFill>
                      <a:srgbClr val="00B0F0"/>
                    </a:solidFill>
                    <a:latin typeface="隶书" panose="02010509060101010101" pitchFamily="49" charset="-122"/>
                    <a:ea typeface="隶书" panose="02010509060101010101" pitchFamily="49" charset="-122"/>
                  </a:rPr>
                  <a:t>图</a:t>
                </a:r>
                <a:r>
                  <a:rPr lang="en-US" altLang="zh-CN" b="0" dirty="0">
                    <a:solidFill>
                      <a:srgbClr val="00B0F0"/>
                    </a:solidFill>
                    <a:latin typeface="隶书" panose="02010509060101010101" pitchFamily="49" charset="-122"/>
                    <a:ea typeface="隶书" panose="02010509060101010101" pitchFamily="49" charset="-122"/>
                  </a:rPr>
                  <a:t>(e)</a:t>
                </a:r>
                <a:r>
                  <a:rPr lang="zh-CN" altLang="zh-CN" b="0" dirty="0">
                    <a:solidFill>
                      <a:srgbClr val="00B0F0"/>
                    </a:solidFill>
                    <a:latin typeface="隶书" panose="02010509060101010101" pitchFamily="49" charset="-122"/>
                    <a:ea typeface="隶书" panose="02010509060101010101" pitchFamily="49" charset="-122"/>
                  </a:rPr>
                  <a:t>表示删除一个元素</a:t>
                </a:r>
                <a14:m>
                  <m:oMath xmlns:m="http://schemas.openxmlformats.org/officeDocument/2006/math">
                    <m:r>
                      <m:rPr>
                        <m:sty m:val="p"/>
                      </m:rPr>
                      <a:rPr lang="en-US" altLang="zh-CN" b="0">
                        <a:solidFill>
                          <a:srgbClr val="00B0F0"/>
                        </a:solidFill>
                        <a:latin typeface="Cambria Math" panose="02040503050406030204" pitchFamily="18" charset="0"/>
                      </a:rPr>
                      <m:t>w</m:t>
                    </m:r>
                  </m:oMath>
                </a14:m>
                <a:r>
                  <a:rPr lang="zh-CN" altLang="zh-CN" b="0" dirty="0">
                    <a:solidFill>
                      <a:srgbClr val="00B0F0"/>
                    </a:solidFill>
                    <a:latin typeface="隶书" panose="02010509060101010101" pitchFamily="49" charset="-122"/>
                    <a:ea typeface="隶书" panose="02010509060101010101" pitchFamily="49" charset="-122"/>
                  </a:rPr>
                  <a:t>后的状态。</a:t>
                </a:r>
              </a:p>
              <a:p>
                <a:endParaRPr lang="zh-CN" altLang="en-US" dirty="0">
                  <a:solidFill>
                    <a:srgbClr val="6633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15516" y="792817"/>
                <a:ext cx="8640960" cy="2031325"/>
              </a:xfrm>
              <a:prstGeom prst="rect">
                <a:avLst/>
              </a:prstGeom>
              <a:blipFill rotWithShape="0">
                <a:blip r:embed="rId3"/>
                <a:stretch>
                  <a:fillRect l="-564" t="-2102"/>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3905360766"/>
              </p:ext>
            </p:extLst>
          </p:nvPr>
        </p:nvGraphicFramePr>
        <p:xfrm>
          <a:off x="1838897" y="2489589"/>
          <a:ext cx="5667429" cy="2394379"/>
        </p:xfrm>
        <a:graphic>
          <a:graphicData uri="http://schemas.openxmlformats.org/presentationml/2006/ole">
            <mc:AlternateContent xmlns:mc="http://schemas.openxmlformats.org/markup-compatibility/2006">
              <mc:Choice xmlns:v="urn:schemas-microsoft-com:vml" Requires="v">
                <p:oleObj spid="_x0000_s1028" name="Visio" r:id="rId4" imgW="4914369" imgH="2090464" progId="Visio.Drawing.11">
                  <p:embed/>
                </p:oleObj>
              </mc:Choice>
              <mc:Fallback>
                <p:oleObj name="Visio" r:id="rId4" imgW="4914369" imgH="209046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897" y="2489589"/>
                        <a:ext cx="5667429" cy="2394379"/>
                      </a:xfrm>
                      <a:prstGeom prst="rect">
                        <a:avLst/>
                      </a:prstGeom>
                      <a:noFill/>
                    </p:spPr>
                  </p:pic>
                </p:oleObj>
              </mc:Fallback>
            </mc:AlternateContent>
          </a:graphicData>
        </a:graphic>
      </p:graphicFrame>
      <p:sp>
        <p:nvSpPr>
          <p:cNvPr id="6" name="椭圆 5"/>
          <p:cNvSpPr/>
          <p:nvPr/>
        </p:nvSpPr>
        <p:spPr>
          <a:xfrm>
            <a:off x="2276745" y="2814692"/>
            <a:ext cx="801403" cy="18351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a:off x="2912246" y="1236760"/>
            <a:ext cx="2091802" cy="1716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2447764" y="1596559"/>
            <a:ext cx="1224136" cy="1395308"/>
          </a:xfrm>
          <a:prstGeom prst="straightConnector1">
            <a:avLst/>
          </a:prstGeom>
          <a:ln>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3491880" y="2942575"/>
            <a:ext cx="552891" cy="1767299"/>
          </a:xfrm>
          <a:prstGeom prst="ellipse">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462073" y="2923908"/>
            <a:ext cx="619468" cy="181627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endCxn id="10" idx="0"/>
          </p:cNvCxnSpPr>
          <p:nvPr/>
        </p:nvCxnSpPr>
        <p:spPr>
          <a:xfrm>
            <a:off x="3097491" y="1834656"/>
            <a:ext cx="1674316" cy="108925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5495273" y="2923908"/>
            <a:ext cx="587034" cy="1890705"/>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endCxn id="12" idx="0"/>
          </p:cNvCxnSpPr>
          <p:nvPr/>
        </p:nvCxnSpPr>
        <p:spPr>
          <a:xfrm>
            <a:off x="4017509" y="2182728"/>
            <a:ext cx="1771281" cy="7411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6395633" y="2923909"/>
            <a:ext cx="723021" cy="178596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a:endCxn id="14" idx="0"/>
          </p:cNvCxnSpPr>
          <p:nvPr/>
        </p:nvCxnSpPr>
        <p:spPr>
          <a:xfrm>
            <a:off x="4139952" y="2371157"/>
            <a:ext cx="2617192" cy="55275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63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par>
                                <p:cTn id="35" presetID="3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 calcmode="lin" valueType="num">
                                      <p:cBhvr additive="base">
                                        <p:cTn id="4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randombar(horizontal)">
                                      <p:cBhvr>
                                        <p:cTn id="51" dur="500"/>
                                        <p:tgtEl>
                                          <p:spTgt spid="11"/>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randombar(horizontal)">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3" end="3"/>
                                            </p:txEl>
                                          </p:spTgt>
                                        </p:tgtEl>
                                        <p:attrNameLst>
                                          <p:attrName>style.visibility</p:attrName>
                                        </p:attrNameLst>
                                      </p:cBhvr>
                                      <p:to>
                                        <p:strVal val="visible"/>
                                      </p:to>
                                    </p:set>
                                    <p:anim calcmode="lin" valueType="num">
                                      <p:cBhvr additive="base">
                                        <p:cTn id="5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heel(1)">
                                      <p:cBhvr>
                                        <p:cTn id="65" dur="2000"/>
                                        <p:tgtEl>
                                          <p:spTgt spid="13"/>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heel(1)">
                                      <p:cBhvr>
                                        <p:cTn id="68" dur="20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4" end="4"/>
                                            </p:txEl>
                                          </p:spTgt>
                                        </p:tgtEl>
                                        <p:attrNameLst>
                                          <p:attrName>style.visibility</p:attrName>
                                        </p:attrNameLst>
                                      </p:cBhvr>
                                      <p:to>
                                        <p:strVal val="visible"/>
                                      </p:to>
                                    </p:set>
                                    <p:anim calcmode="lin" valueType="num">
                                      <p:cBhvr additive="base">
                                        <p:cTn id="7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barn(inVertical)">
                                      <p:cBhvr>
                                        <p:cTn id="79" dur="500"/>
                                        <p:tgtEl>
                                          <p:spTgt spid="15"/>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barn(inVertical)">
                                      <p:cBhvr>
                                        <p:cTn id="8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链队列的类定义</a:t>
            </a:r>
          </a:p>
        </p:txBody>
      </p:sp>
      <p:sp>
        <p:nvSpPr>
          <p:cNvPr id="4" name="文本框 3"/>
          <p:cNvSpPr txBox="1"/>
          <p:nvPr/>
        </p:nvSpPr>
        <p:spPr>
          <a:xfrm>
            <a:off x="0" y="987574"/>
            <a:ext cx="3491880" cy="2862322"/>
          </a:xfrm>
          <a:prstGeom prst="rect">
            <a:avLst/>
          </a:prstGeom>
          <a:noFill/>
        </p:spPr>
        <p:txBody>
          <a:bodyPr wrap="square" rtlCol="0">
            <a:spAutoFit/>
          </a:bodyPr>
          <a:lstStyle/>
          <a:p>
            <a:r>
              <a:rPr lang="zh-CN"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链队列的数据结点类型定义如下：</a:t>
            </a:r>
          </a:p>
          <a:p>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typedef</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struct</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QNode</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data;</a:t>
            </a:r>
            <a:endPar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QNode</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 *next;</a:t>
            </a:r>
            <a:endPar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solidFill>
                  <a:srgbClr val="0066FF"/>
                </a:solidFill>
                <a:latin typeface="Times New Roman" panose="02020603050405020304" pitchFamily="18" charset="0"/>
                <a:ea typeface="隶书" panose="02010509060101010101" pitchFamily="49" charset="-122"/>
                <a:cs typeface="Times New Roman" panose="02020603050405020304" pitchFamily="18" charset="0"/>
              </a:rPr>
              <a:t>QNode</a:t>
            </a:r>
            <a:r>
              <a:rPr lang="en-US"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endParaRPr>
          </a:p>
          <a:p>
            <a:r>
              <a:rPr lang="zh-CN" altLang="zh-CN"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链队结点类型定义如下：</a:t>
            </a:r>
          </a:p>
          <a:p>
            <a:r>
              <a:rPr lang="en-US" altLang="zh-CN" dirty="0" err="1">
                <a:solidFill>
                  <a:srgbClr val="6666FF"/>
                </a:solidFill>
                <a:latin typeface="Times New Roman" panose="02020603050405020304" pitchFamily="18" charset="0"/>
                <a:ea typeface="隶书" panose="02010509060101010101" pitchFamily="49" charset="-122"/>
                <a:cs typeface="Times New Roman" panose="02020603050405020304" pitchFamily="18" charset="0"/>
              </a:rPr>
              <a:t>typedef</a:t>
            </a:r>
            <a:r>
              <a:rPr lang="en-US"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6666FF"/>
                </a:solidFill>
                <a:latin typeface="Times New Roman" panose="02020603050405020304" pitchFamily="18" charset="0"/>
                <a:ea typeface="隶书" panose="02010509060101010101" pitchFamily="49" charset="-122"/>
                <a:cs typeface="Times New Roman" panose="02020603050405020304" pitchFamily="18" charset="0"/>
              </a:rPr>
              <a:t>struct</a:t>
            </a:r>
            <a:r>
              <a:rPr lang="en-US"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6666FF"/>
                </a:solidFill>
                <a:latin typeface="Times New Roman" panose="02020603050405020304" pitchFamily="18" charset="0"/>
                <a:ea typeface="隶书" panose="02010509060101010101" pitchFamily="49" charset="-122"/>
                <a:cs typeface="Times New Roman" panose="02020603050405020304" pitchFamily="18" charset="0"/>
              </a:rPr>
              <a:t>QNode</a:t>
            </a:r>
            <a:r>
              <a:rPr lang="en-US"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rPr>
              <a:t> *front;</a:t>
            </a:r>
            <a:endParaRPr lang="zh-CN"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6666FF"/>
                </a:solidFill>
                <a:latin typeface="Times New Roman" panose="02020603050405020304" pitchFamily="18" charset="0"/>
                <a:ea typeface="隶书" panose="02010509060101010101" pitchFamily="49" charset="-122"/>
                <a:cs typeface="Times New Roman" panose="02020603050405020304" pitchFamily="18" charset="0"/>
              </a:rPr>
              <a:t>QNode</a:t>
            </a:r>
            <a:r>
              <a:rPr lang="en-US"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rPr>
              <a:t> *rear;</a:t>
            </a:r>
            <a:endParaRPr lang="zh-CN"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solidFill>
                  <a:srgbClr val="6666FF"/>
                </a:solidFill>
                <a:latin typeface="Times New Roman" panose="02020603050405020304" pitchFamily="18" charset="0"/>
                <a:ea typeface="隶书" panose="02010509060101010101" pitchFamily="49" charset="-122"/>
                <a:cs typeface="Times New Roman" panose="02020603050405020304" pitchFamily="18" charset="0"/>
              </a:rPr>
              <a:t>LinkQNode</a:t>
            </a:r>
            <a:r>
              <a:rPr lang="en-US"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6666FF"/>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5" name="文本框 4"/>
          <p:cNvSpPr txBox="1"/>
          <p:nvPr/>
        </p:nvSpPr>
        <p:spPr>
          <a:xfrm>
            <a:off x="3851920" y="674385"/>
            <a:ext cx="5544616" cy="4524315"/>
          </a:xfrm>
          <a:prstGeom prst="rect">
            <a:avLst/>
          </a:prstGeom>
          <a:solidFill>
            <a:schemeClr val="accent2"/>
          </a:solidFill>
        </p:spPr>
        <p:txBody>
          <a:bodyPr wrap="square" rtlCol="0">
            <a:spAutoFit/>
          </a:bodyPr>
          <a:lstStyle/>
          <a:p>
            <a:r>
              <a:rPr lang="en-US" altLang="zh-CN" dirty="0">
                <a:latin typeface="Times New Roman" panose="02020603050405020304" pitchFamily="18" charset="0"/>
                <a:ea typeface="隶书" panose="02010509060101010101" pitchFamily="49" charset="-122"/>
                <a:cs typeface="Times New Roman" panose="02020603050405020304" pitchFamily="18" charset="0"/>
              </a:rPr>
              <a:t>class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LinkQueue</a:t>
            </a:r>
            <a:r>
              <a:rPr lang="en-US" altLang="zh-CN" dirty="0">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private:</a:t>
            </a:r>
            <a:endParaRPr lang="zh-CN" altLang="zh-CN" dirty="0">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LinkQNode</a:t>
            </a:r>
            <a:r>
              <a:rPr lang="en-US" altLang="zh-CN" dirty="0">
                <a:latin typeface="Times New Roman" panose="02020603050405020304" pitchFamily="18" charset="0"/>
                <a:ea typeface="隶书" panose="02010509060101010101" pitchFamily="49" charset="-122"/>
                <a:cs typeface="Times New Roman" panose="02020603050405020304" pitchFamily="18" charset="0"/>
              </a:rPr>
              <a:t> q;      </a:t>
            </a:r>
            <a:endParaRPr lang="zh-CN" altLang="zh-CN" dirty="0">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public:</a:t>
            </a:r>
            <a:endParaRPr lang="zh-CN" altLang="zh-CN" dirty="0">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LinkQueue</a:t>
            </a:r>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dirty="0">
                <a:latin typeface="Times New Roman" panose="02020603050405020304" pitchFamily="18" charset="0"/>
                <a:ea typeface="隶书" panose="02010509060101010101" pitchFamily="49" charset="-122"/>
                <a:cs typeface="Times New Roman" panose="02020603050405020304" pitchFamily="18" charset="0"/>
              </a:rPr>
              <a:t>构造函数，建立空队列</a:t>
            </a: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LinkQueue</a:t>
            </a:r>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dirty="0">
                <a:latin typeface="Times New Roman" panose="02020603050405020304" pitchFamily="18" charset="0"/>
                <a:ea typeface="隶书" panose="02010509060101010101" pitchFamily="49" charset="-122"/>
                <a:cs typeface="Times New Roman" panose="02020603050405020304" pitchFamily="18" charset="0"/>
              </a:rPr>
              <a:t>析构函数，销毁队列</a:t>
            </a: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GetHead</a:t>
            </a:r>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dirty="0">
                <a:latin typeface="Times New Roman" panose="02020603050405020304" pitchFamily="18" charset="0"/>
                <a:ea typeface="隶书" panose="02010509060101010101" pitchFamily="49" charset="-122"/>
                <a:cs typeface="Times New Roman" panose="02020603050405020304" pitchFamily="18" charset="0"/>
              </a:rPr>
              <a:t>取队头元素</a:t>
            </a: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void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EnQueue</a:t>
            </a:r>
            <a:r>
              <a:rPr lang="en-US" altLang="zh-CN" dirty="0">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dirty="0">
                <a:latin typeface="Times New Roman" panose="02020603050405020304" pitchFamily="18" charset="0"/>
                <a:ea typeface="隶书" panose="02010509060101010101" pitchFamily="49" charset="-122"/>
                <a:cs typeface="Times New Roman" panose="02020603050405020304" pitchFamily="18" charset="0"/>
              </a:rPr>
              <a:t> e);   //</a:t>
            </a:r>
            <a:r>
              <a:rPr lang="zh-CN" altLang="zh-CN" dirty="0">
                <a:latin typeface="Times New Roman" panose="02020603050405020304" pitchFamily="18" charset="0"/>
                <a:ea typeface="隶书" panose="02010509060101010101" pitchFamily="49" charset="-122"/>
                <a:cs typeface="Times New Roman" panose="02020603050405020304" pitchFamily="18" charset="0"/>
              </a:rPr>
              <a:t>元素</a:t>
            </a:r>
            <a:r>
              <a:rPr lang="en-US" altLang="zh-CN" dirty="0">
                <a:latin typeface="Times New Roman" panose="02020603050405020304" pitchFamily="18" charset="0"/>
                <a:ea typeface="隶书" panose="02010509060101010101" pitchFamily="49" charset="-122"/>
                <a:cs typeface="Times New Roman" panose="02020603050405020304" pitchFamily="18" charset="0"/>
              </a:rPr>
              <a:t>e</a:t>
            </a:r>
            <a:r>
              <a:rPr lang="zh-CN" altLang="zh-CN" dirty="0">
                <a:latin typeface="Times New Roman" panose="02020603050405020304" pitchFamily="18" charset="0"/>
                <a:ea typeface="隶书" panose="02010509060101010101" pitchFamily="49" charset="-122"/>
                <a:cs typeface="Times New Roman" panose="02020603050405020304" pitchFamily="18" charset="0"/>
              </a:rPr>
              <a:t>入队</a:t>
            </a: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void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DeQueue</a:t>
            </a:r>
            <a:r>
              <a:rPr lang="en-US" altLang="zh-CN" dirty="0">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dirty="0">
                <a:latin typeface="Times New Roman" panose="02020603050405020304" pitchFamily="18" charset="0"/>
                <a:ea typeface="隶书" panose="02010509060101010101" pitchFamily="49" charset="-122"/>
                <a:cs typeface="Times New Roman" panose="02020603050405020304" pitchFamily="18" charset="0"/>
              </a:rPr>
              <a:t> &amp;e);  //</a:t>
            </a:r>
            <a:r>
              <a:rPr lang="zh-CN" altLang="zh-CN" dirty="0">
                <a:latin typeface="Times New Roman" panose="02020603050405020304" pitchFamily="18" charset="0"/>
                <a:ea typeface="隶书" panose="02010509060101010101" pitchFamily="49" charset="-122"/>
                <a:cs typeface="Times New Roman" panose="02020603050405020304" pitchFamily="18" charset="0"/>
              </a:rPr>
              <a:t>队头元素出队</a:t>
            </a: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int</a:t>
            </a:r>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EmptyQueue</a:t>
            </a:r>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dirty="0">
                <a:latin typeface="Times New Roman" panose="02020603050405020304" pitchFamily="18" charset="0"/>
                <a:ea typeface="隶书" panose="02010509060101010101" pitchFamily="49" charset="-122"/>
                <a:cs typeface="Times New Roman" panose="02020603050405020304" pitchFamily="18" charset="0"/>
              </a:rPr>
              <a:t>队列判空，若队列为空返回</a:t>
            </a:r>
            <a:r>
              <a:rPr lang="en-US" altLang="zh-CN" dirty="0">
                <a:latin typeface="Times New Roman" panose="02020603050405020304" pitchFamily="18" charset="0"/>
                <a:ea typeface="隶书" panose="02010509060101010101" pitchFamily="49" charset="-122"/>
                <a:cs typeface="Times New Roman" panose="02020603050405020304" pitchFamily="18" charset="0"/>
              </a:rPr>
              <a:t>1</a:t>
            </a:r>
            <a:r>
              <a:rPr lang="zh-CN" altLang="zh-CN" dirty="0">
                <a:latin typeface="Times New Roman" panose="02020603050405020304" pitchFamily="18" charset="0"/>
                <a:ea typeface="隶书" panose="02010509060101010101" pitchFamily="49" charset="-122"/>
                <a:cs typeface="Times New Roman" panose="02020603050405020304" pitchFamily="18" charset="0"/>
              </a:rPr>
              <a:t>，否则返回</a:t>
            </a:r>
            <a:r>
              <a:rPr lang="en-US" altLang="zh-CN" dirty="0">
                <a:latin typeface="Times New Roman" panose="02020603050405020304" pitchFamily="18" charset="0"/>
                <a:ea typeface="隶书" panose="02010509060101010101" pitchFamily="49" charset="-122"/>
                <a:cs typeface="Times New Roman" panose="02020603050405020304" pitchFamily="18" charset="0"/>
              </a:rPr>
              <a:t>0</a:t>
            </a:r>
            <a:endParaRPr lang="zh-CN" altLang="zh-CN" dirty="0">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int</a:t>
            </a:r>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latin typeface="Times New Roman" panose="02020603050405020304" pitchFamily="18" charset="0"/>
                <a:ea typeface="隶书" panose="02010509060101010101" pitchFamily="49" charset="-122"/>
                <a:cs typeface="Times New Roman" panose="02020603050405020304" pitchFamily="18" charset="0"/>
              </a:rPr>
              <a:t>QueueLength</a:t>
            </a:r>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dirty="0">
                <a:latin typeface="Times New Roman" panose="02020603050405020304" pitchFamily="18" charset="0"/>
                <a:ea typeface="隶书" panose="02010509060101010101" pitchFamily="49" charset="-122"/>
                <a:cs typeface="Times New Roman" panose="02020603050405020304" pitchFamily="18" charset="0"/>
              </a:rPr>
              <a:t>获取队列长度，即队列中元素个数</a:t>
            </a:r>
            <a:endParaRPr lang="en-US" altLang="zh-CN" dirty="0">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latin typeface="Times New Roman" panose="02020603050405020304" pitchFamily="18" charset="0"/>
              <a:ea typeface="隶书" panose="02010509060101010101" pitchFamily="49" charset="-122"/>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40475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anim calcmode="lin" valueType="num">
                                      <p:cBhvr>
                                        <p:cTn id="2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1000"/>
                                        <p:tgtEl>
                                          <p:spTgt spid="4">
                                            <p:txEl>
                                              <p:pRg st="5" end="5"/>
                                            </p:txEl>
                                          </p:spTgt>
                                        </p:tgtEl>
                                      </p:cBhvr>
                                    </p:animEffect>
                                    <p:anim calcmode="lin" valueType="num">
                                      <p:cBhvr>
                                        <p:cTn id="3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1000"/>
                                        <p:tgtEl>
                                          <p:spTgt spid="4">
                                            <p:txEl>
                                              <p:pRg st="6" end="6"/>
                                            </p:txEl>
                                          </p:spTgt>
                                        </p:tgtEl>
                                      </p:cBhvr>
                                    </p:animEffect>
                                    <p:anim calcmode="lin" valueType="num">
                                      <p:cBhvr>
                                        <p:cTn id="4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fade">
                                      <p:cBhvr>
                                        <p:cTn id="44" dur="1000"/>
                                        <p:tgtEl>
                                          <p:spTgt spid="4">
                                            <p:txEl>
                                              <p:pRg st="7" end="7"/>
                                            </p:txEl>
                                          </p:spTgt>
                                        </p:tgtEl>
                                      </p:cBhvr>
                                    </p:animEffect>
                                    <p:anim calcmode="lin" valueType="num">
                                      <p:cBhvr>
                                        <p:cTn id="4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1000"/>
                                        <p:tgtEl>
                                          <p:spTgt spid="4">
                                            <p:txEl>
                                              <p:pRg st="8" end="8"/>
                                            </p:txEl>
                                          </p:spTgt>
                                        </p:tgtEl>
                                      </p:cBhvr>
                                    </p:animEffect>
                                    <p:anim calcmode="lin" valueType="num">
                                      <p:cBhvr>
                                        <p:cTn id="5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4">
                                            <p:txEl>
                                              <p:pRg st="9" end="9"/>
                                            </p:txEl>
                                          </p:spTgt>
                                        </p:tgtEl>
                                        <p:attrNameLst>
                                          <p:attrName>style.visibility</p:attrName>
                                        </p:attrNameLst>
                                      </p:cBhvr>
                                      <p:to>
                                        <p:strVal val="visible"/>
                                      </p:to>
                                    </p:set>
                                    <p:animEffect transition="in" filter="fade">
                                      <p:cBhvr>
                                        <p:cTn id="54" dur="1000"/>
                                        <p:tgtEl>
                                          <p:spTgt spid="4">
                                            <p:txEl>
                                              <p:pRg st="9" end="9"/>
                                            </p:txEl>
                                          </p:spTgt>
                                        </p:tgtEl>
                                      </p:cBhvr>
                                    </p:animEffect>
                                    <p:anim calcmode="lin" valueType="num">
                                      <p:cBhvr>
                                        <p:cTn id="5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5">
                                            <p:txEl>
                                              <p:pRg st="0" end="0"/>
                                            </p:txEl>
                                          </p:spTgt>
                                        </p:tgtEl>
                                        <p:attrNameLst>
                                          <p:attrName>style.visibility</p:attrName>
                                        </p:attrNameLst>
                                      </p:cBhvr>
                                      <p:to>
                                        <p:strVal val="visible"/>
                                      </p:to>
                                    </p:set>
                                    <p:animEffect transition="in" filter="fade">
                                      <p:cBhvr>
                                        <p:cTn id="68" dur="1000"/>
                                        <p:tgtEl>
                                          <p:spTgt spid="5">
                                            <p:txEl>
                                              <p:pRg st="0" end="0"/>
                                            </p:txEl>
                                          </p:spTgt>
                                        </p:tgtEl>
                                      </p:cBhvr>
                                    </p:animEffect>
                                    <p:anim calcmode="lin" valueType="num">
                                      <p:cBhvr>
                                        <p:cTn id="6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7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5">
                                            <p:txEl>
                                              <p:pRg st="1" end="1"/>
                                            </p:txEl>
                                          </p:spTgt>
                                        </p:tgtEl>
                                        <p:attrNameLst>
                                          <p:attrName>style.visibility</p:attrName>
                                        </p:attrNameLst>
                                      </p:cBhvr>
                                      <p:to>
                                        <p:strVal val="visible"/>
                                      </p:to>
                                    </p:set>
                                    <p:animEffect transition="in" filter="fade">
                                      <p:cBhvr>
                                        <p:cTn id="75" dur="1000"/>
                                        <p:tgtEl>
                                          <p:spTgt spid="5">
                                            <p:txEl>
                                              <p:pRg st="1" end="1"/>
                                            </p:txEl>
                                          </p:spTgt>
                                        </p:tgtEl>
                                      </p:cBhvr>
                                    </p:animEffect>
                                    <p:anim calcmode="lin" valueType="num">
                                      <p:cBhvr>
                                        <p:cTn id="76"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77" dur="1000" fill="hold"/>
                                        <p:tgtEl>
                                          <p:spTgt spid="5">
                                            <p:txEl>
                                              <p:pRg st="1" end="1"/>
                                            </p:txEl>
                                          </p:spTgt>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5">
                                            <p:txEl>
                                              <p:pRg st="2" end="2"/>
                                            </p:txEl>
                                          </p:spTgt>
                                        </p:tgtEl>
                                        <p:attrNameLst>
                                          <p:attrName>style.visibility</p:attrName>
                                        </p:attrNameLst>
                                      </p:cBhvr>
                                      <p:to>
                                        <p:strVal val="visible"/>
                                      </p:to>
                                    </p:set>
                                    <p:animEffect transition="in" filter="fade">
                                      <p:cBhvr>
                                        <p:cTn id="80" dur="1000"/>
                                        <p:tgtEl>
                                          <p:spTgt spid="5">
                                            <p:txEl>
                                              <p:pRg st="2" end="2"/>
                                            </p:txEl>
                                          </p:spTgt>
                                        </p:tgtEl>
                                      </p:cBhvr>
                                    </p:animEffect>
                                    <p:anim calcmode="lin" valueType="num">
                                      <p:cBhvr>
                                        <p:cTn id="8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82"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5">
                                            <p:txEl>
                                              <p:pRg st="3" end="3"/>
                                            </p:txEl>
                                          </p:spTgt>
                                        </p:tgtEl>
                                        <p:attrNameLst>
                                          <p:attrName>style.visibility</p:attrName>
                                        </p:attrNameLst>
                                      </p:cBhvr>
                                      <p:to>
                                        <p:strVal val="visible"/>
                                      </p:to>
                                    </p:set>
                                    <p:animEffect transition="in" filter="fade">
                                      <p:cBhvr>
                                        <p:cTn id="87" dur="1000"/>
                                        <p:tgtEl>
                                          <p:spTgt spid="5">
                                            <p:txEl>
                                              <p:pRg st="3" end="3"/>
                                            </p:txEl>
                                          </p:spTgt>
                                        </p:tgtEl>
                                      </p:cBhvr>
                                    </p:animEffect>
                                    <p:anim calcmode="lin" valueType="num">
                                      <p:cBhvr>
                                        <p:cTn id="8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8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5">
                                            <p:txEl>
                                              <p:pRg st="4" end="4"/>
                                            </p:txEl>
                                          </p:spTgt>
                                        </p:tgtEl>
                                        <p:attrNameLst>
                                          <p:attrName>style.visibility</p:attrName>
                                        </p:attrNameLst>
                                      </p:cBhvr>
                                      <p:to>
                                        <p:strVal val="visible"/>
                                      </p:to>
                                    </p:set>
                                    <p:animEffect transition="in" filter="fade">
                                      <p:cBhvr>
                                        <p:cTn id="94" dur="1000"/>
                                        <p:tgtEl>
                                          <p:spTgt spid="5">
                                            <p:txEl>
                                              <p:pRg st="4" end="4"/>
                                            </p:txEl>
                                          </p:spTgt>
                                        </p:tgtEl>
                                      </p:cBhvr>
                                    </p:animEffect>
                                    <p:anim calcmode="lin" valueType="num">
                                      <p:cBhvr>
                                        <p:cTn id="9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5">
                                            <p:txEl>
                                              <p:pRg st="5" end="5"/>
                                            </p:txEl>
                                          </p:spTgt>
                                        </p:tgtEl>
                                        <p:attrNameLst>
                                          <p:attrName>style.visibility</p:attrName>
                                        </p:attrNameLst>
                                      </p:cBhvr>
                                      <p:to>
                                        <p:strVal val="visible"/>
                                      </p:to>
                                    </p:set>
                                    <p:animEffect transition="in" filter="fade">
                                      <p:cBhvr>
                                        <p:cTn id="101" dur="1000"/>
                                        <p:tgtEl>
                                          <p:spTgt spid="5">
                                            <p:txEl>
                                              <p:pRg st="5" end="5"/>
                                            </p:txEl>
                                          </p:spTgt>
                                        </p:tgtEl>
                                      </p:cBhvr>
                                    </p:animEffect>
                                    <p:anim calcmode="lin" valueType="num">
                                      <p:cBhvr>
                                        <p:cTn id="10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03"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5">
                                            <p:txEl>
                                              <p:pRg st="6" end="6"/>
                                            </p:txEl>
                                          </p:spTgt>
                                        </p:tgtEl>
                                        <p:attrNameLst>
                                          <p:attrName>style.visibility</p:attrName>
                                        </p:attrNameLst>
                                      </p:cBhvr>
                                      <p:to>
                                        <p:strVal val="visible"/>
                                      </p:to>
                                    </p:set>
                                    <p:animEffect transition="in" filter="fade">
                                      <p:cBhvr>
                                        <p:cTn id="108" dur="1000"/>
                                        <p:tgtEl>
                                          <p:spTgt spid="5">
                                            <p:txEl>
                                              <p:pRg st="6" end="6"/>
                                            </p:txEl>
                                          </p:spTgt>
                                        </p:tgtEl>
                                      </p:cBhvr>
                                    </p:animEffect>
                                    <p:anim calcmode="lin" valueType="num">
                                      <p:cBhvr>
                                        <p:cTn id="109"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110"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5">
                                            <p:txEl>
                                              <p:pRg st="7" end="7"/>
                                            </p:txEl>
                                          </p:spTgt>
                                        </p:tgtEl>
                                        <p:attrNameLst>
                                          <p:attrName>style.visibility</p:attrName>
                                        </p:attrNameLst>
                                      </p:cBhvr>
                                      <p:to>
                                        <p:strVal val="visible"/>
                                      </p:to>
                                    </p:set>
                                    <p:animEffect transition="in" filter="fade">
                                      <p:cBhvr>
                                        <p:cTn id="115" dur="1000"/>
                                        <p:tgtEl>
                                          <p:spTgt spid="5">
                                            <p:txEl>
                                              <p:pRg st="7" end="7"/>
                                            </p:txEl>
                                          </p:spTgt>
                                        </p:tgtEl>
                                      </p:cBhvr>
                                    </p:animEffect>
                                    <p:anim calcmode="lin" valueType="num">
                                      <p:cBhvr>
                                        <p:cTn id="116"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117"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5">
                                            <p:txEl>
                                              <p:pRg st="8" end="8"/>
                                            </p:txEl>
                                          </p:spTgt>
                                        </p:tgtEl>
                                        <p:attrNameLst>
                                          <p:attrName>style.visibility</p:attrName>
                                        </p:attrNameLst>
                                      </p:cBhvr>
                                      <p:to>
                                        <p:strVal val="visible"/>
                                      </p:to>
                                    </p:set>
                                    <p:animEffect transition="in" filter="fade">
                                      <p:cBhvr>
                                        <p:cTn id="122" dur="1000"/>
                                        <p:tgtEl>
                                          <p:spTgt spid="5">
                                            <p:txEl>
                                              <p:pRg st="8" end="8"/>
                                            </p:txEl>
                                          </p:spTgt>
                                        </p:tgtEl>
                                      </p:cBhvr>
                                    </p:animEffect>
                                    <p:anim calcmode="lin" valueType="num">
                                      <p:cBhvr>
                                        <p:cTn id="123"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124"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5">
                                            <p:txEl>
                                              <p:pRg st="9" end="9"/>
                                            </p:txEl>
                                          </p:spTgt>
                                        </p:tgtEl>
                                        <p:attrNameLst>
                                          <p:attrName>style.visibility</p:attrName>
                                        </p:attrNameLst>
                                      </p:cBhvr>
                                      <p:to>
                                        <p:strVal val="visible"/>
                                      </p:to>
                                    </p:set>
                                    <p:animEffect transition="in" filter="fade">
                                      <p:cBhvr>
                                        <p:cTn id="129" dur="1000"/>
                                        <p:tgtEl>
                                          <p:spTgt spid="5">
                                            <p:txEl>
                                              <p:pRg st="9" end="9"/>
                                            </p:txEl>
                                          </p:spTgt>
                                        </p:tgtEl>
                                      </p:cBhvr>
                                    </p:animEffect>
                                    <p:anim calcmode="lin" valueType="num">
                                      <p:cBhvr>
                                        <p:cTn id="130"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131" dur="1000" fill="hold"/>
                                        <p:tgtEl>
                                          <p:spTgt spid="5">
                                            <p:txEl>
                                              <p:pRg st="9" end="9"/>
                                            </p:txEl>
                                          </p:spTgt>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5">
                                            <p:txEl>
                                              <p:pRg st="10" end="10"/>
                                            </p:txEl>
                                          </p:spTgt>
                                        </p:tgtEl>
                                        <p:attrNameLst>
                                          <p:attrName>style.visibility</p:attrName>
                                        </p:attrNameLst>
                                      </p:cBhvr>
                                      <p:to>
                                        <p:strVal val="visible"/>
                                      </p:to>
                                    </p:set>
                                    <p:animEffect transition="in" filter="fade">
                                      <p:cBhvr>
                                        <p:cTn id="134" dur="1000"/>
                                        <p:tgtEl>
                                          <p:spTgt spid="5">
                                            <p:txEl>
                                              <p:pRg st="10" end="10"/>
                                            </p:txEl>
                                          </p:spTgt>
                                        </p:tgtEl>
                                      </p:cBhvr>
                                    </p:animEffect>
                                    <p:anim calcmode="lin" valueType="num">
                                      <p:cBhvr>
                                        <p:cTn id="135"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136"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5">
                                            <p:txEl>
                                              <p:pRg st="11" end="11"/>
                                            </p:txEl>
                                          </p:spTgt>
                                        </p:tgtEl>
                                        <p:attrNameLst>
                                          <p:attrName>style.visibility</p:attrName>
                                        </p:attrNameLst>
                                      </p:cBhvr>
                                      <p:to>
                                        <p:strVal val="visible"/>
                                      </p:to>
                                    </p:set>
                                    <p:animEffect transition="in" filter="fade">
                                      <p:cBhvr>
                                        <p:cTn id="141" dur="1000"/>
                                        <p:tgtEl>
                                          <p:spTgt spid="5">
                                            <p:txEl>
                                              <p:pRg st="11" end="11"/>
                                            </p:txEl>
                                          </p:spTgt>
                                        </p:tgtEl>
                                      </p:cBhvr>
                                    </p:animEffect>
                                    <p:anim calcmode="lin" valueType="num">
                                      <p:cBhvr>
                                        <p:cTn id="142"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143" dur="1000" fill="hold"/>
                                        <p:tgtEl>
                                          <p:spTgt spid="5">
                                            <p:txEl>
                                              <p:pRg st="11" end="11"/>
                                            </p:txEl>
                                          </p:spTgt>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0"/>
                                  </p:stCondLst>
                                  <p:childTnLst>
                                    <p:set>
                                      <p:cBhvr>
                                        <p:cTn id="145" dur="1" fill="hold">
                                          <p:stCondLst>
                                            <p:cond delay="0"/>
                                          </p:stCondLst>
                                        </p:cTn>
                                        <p:tgtEl>
                                          <p:spTgt spid="5">
                                            <p:txEl>
                                              <p:pRg st="12" end="12"/>
                                            </p:txEl>
                                          </p:spTgt>
                                        </p:tgtEl>
                                        <p:attrNameLst>
                                          <p:attrName>style.visibility</p:attrName>
                                        </p:attrNameLst>
                                      </p:cBhvr>
                                      <p:to>
                                        <p:strVal val="visible"/>
                                      </p:to>
                                    </p:set>
                                    <p:animEffect transition="in" filter="fade">
                                      <p:cBhvr>
                                        <p:cTn id="146" dur="1000"/>
                                        <p:tgtEl>
                                          <p:spTgt spid="5">
                                            <p:txEl>
                                              <p:pRg st="12" end="12"/>
                                            </p:txEl>
                                          </p:spTgt>
                                        </p:tgtEl>
                                      </p:cBhvr>
                                    </p:animEffect>
                                    <p:anim calcmode="lin" valueType="num">
                                      <p:cBhvr>
                                        <p:cTn id="147"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148" dur="1000" fill="hold"/>
                                        <p:tgtEl>
                                          <p:spTgt spid="5">
                                            <p:txEl>
                                              <p:pRg st="12" end="12"/>
                                            </p:txEl>
                                          </p:spTgt>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5">
                                            <p:txEl>
                                              <p:pRg st="13" end="13"/>
                                            </p:txEl>
                                          </p:spTgt>
                                        </p:tgtEl>
                                        <p:attrNameLst>
                                          <p:attrName>style.visibility</p:attrName>
                                        </p:attrNameLst>
                                      </p:cBhvr>
                                      <p:to>
                                        <p:strVal val="visible"/>
                                      </p:to>
                                    </p:set>
                                    <p:animEffect transition="in" filter="fade">
                                      <p:cBhvr>
                                        <p:cTn id="151" dur="1000"/>
                                        <p:tgtEl>
                                          <p:spTgt spid="5">
                                            <p:txEl>
                                              <p:pRg st="13" end="13"/>
                                            </p:txEl>
                                          </p:spTgt>
                                        </p:tgtEl>
                                      </p:cBhvr>
                                    </p:animEffect>
                                    <p:anim calcmode="lin" valueType="num">
                                      <p:cBhvr>
                                        <p:cTn id="152"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153" dur="1000" fill="hold"/>
                                        <p:tgtEl>
                                          <p:spTgt spid="5">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建立空队列</a:t>
            </a:r>
          </a:p>
        </p:txBody>
      </p:sp>
      <p:sp>
        <p:nvSpPr>
          <p:cNvPr id="3" name="内容占位符 2"/>
          <p:cNvSpPr>
            <a:spLocks noGrp="1"/>
          </p:cNvSpPr>
          <p:nvPr>
            <p:ph sz="quarter" idx="11"/>
          </p:nvPr>
        </p:nvSpPr>
        <p:spPr/>
        <p:txBody>
          <a:bodyPr/>
          <a:lstStyle/>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LinkQueue</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LinkQueue</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构造函数</a:t>
            </a: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q.front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q.rear</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=new </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QNode</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q.front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-&gt;next=NULL;</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94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销毁队列</a:t>
            </a:r>
          </a:p>
        </p:txBody>
      </p:sp>
      <p:sp>
        <p:nvSpPr>
          <p:cNvPr id="3" name="内容占位符 2"/>
          <p:cNvSpPr>
            <a:spLocks noGrp="1"/>
          </p:cNvSpPr>
          <p:nvPr>
            <p:ph sz="quarter" idx="11"/>
          </p:nvPr>
        </p:nvSpPr>
        <p:spPr/>
        <p:txBody>
          <a:bodyPr/>
          <a:lstStyle/>
          <a:p>
            <a:pPr marL="0" indent="0">
              <a:lnSpc>
                <a:spcPts val="2500"/>
              </a:lnSpc>
              <a:spcBef>
                <a:spcPts val="0"/>
              </a:spcBef>
              <a:buNone/>
            </a:pP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LinkQueue</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LinkQueue</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析构函数，释放队列存储空间</a:t>
            </a: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QNode</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*p=</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q.front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-&gt;next;</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while(p){</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q.front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-&gt;next=p-&gt;next;</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delete p;</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p=</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q.front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-&gt;next;</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delete </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q.front</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删除最后一个结点</a:t>
            </a:r>
          </a:p>
          <a:p>
            <a:pPr marL="0" indent="0">
              <a:lnSpc>
                <a:spcPts val="25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978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入队操作</a:t>
            </a:r>
          </a:p>
        </p:txBody>
      </p:sp>
      <p:sp>
        <p:nvSpPr>
          <p:cNvPr id="3" name="内容占位符 2"/>
          <p:cNvSpPr>
            <a:spLocks noGrp="1"/>
          </p:cNvSpPr>
          <p:nvPr>
            <p:ph sz="quarter" idx="11"/>
          </p:nvPr>
        </p:nvSpPr>
        <p:spPr/>
        <p:txBody>
          <a:bodyPr/>
          <a:lstStyle/>
          <a:p>
            <a:pPr marL="0" indent="0">
              <a:lnSpc>
                <a:spcPts val="24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LinkQueue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EnQueue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4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*s=new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4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s-&gt;data=e;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4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s-&gt;next=NULL;</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4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q.rear</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-&gt;next=s;</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4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q.rear</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4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180339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出队操作</a:t>
            </a:r>
          </a:p>
        </p:txBody>
      </p:sp>
      <p:sp>
        <p:nvSpPr>
          <p:cNvPr id="3" name="内容占位符 2"/>
          <p:cNvSpPr>
            <a:spLocks noGrp="1"/>
          </p:cNvSpPr>
          <p:nvPr>
            <p:ph sz="quarter" idx="11"/>
          </p:nvPr>
        </p:nvSpPr>
        <p:spPr/>
        <p:txBody>
          <a:bodyPr/>
          <a:lstStyle/>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LinkQueue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DeQueue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&amp;e){</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if(</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q.front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q.rear</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队列空，无法出队</a:t>
            </a: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return;</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QNode</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*p=</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q.front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-&gt;next;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q.front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-&gt;next=p-&gt;next;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e=p-&gt;data;</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if(p==</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q.rear</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队列中仅有一个数据结点</a:t>
            </a: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q.rear</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q.front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队列为空队列</a:t>
            </a: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delete p;</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500"/>
              </a:lnSpc>
              <a:spcBef>
                <a:spcPts val="0"/>
              </a:spcBef>
              <a:buNone/>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389525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4" name="文本框 3"/>
              <p:cNvSpPr txBox="1"/>
              <p:nvPr/>
            </p:nvSpPr>
            <p:spPr>
              <a:xfrm>
                <a:off x="201571" y="1347614"/>
                <a:ext cx="8762917" cy="2585323"/>
              </a:xfrm>
              <a:prstGeom prst="rect">
                <a:avLst/>
              </a:prstGeom>
              <a:noFill/>
            </p:spPr>
            <p:txBody>
              <a:bodyPr wrap="square" rtlCol="0">
                <a:spAutoFit/>
              </a:bodyPr>
              <a:lstStyle/>
              <a:p>
                <a:pPr algn="just"/>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例</a:t>
                </a:r>
                <a:r>
                  <a:rPr lang="en-US" altLang="zh-CN"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设有</a:t>
                </a:r>
                <a14:m>
                  <m:oMath xmlns:m="http://schemas.openxmlformats.org/officeDocument/2006/math">
                    <m:r>
                      <m:rPr>
                        <m:sty m:val="p"/>
                      </m:rPr>
                      <a:rPr lang="en-US" altLang="zh-CN">
                        <a:latin typeface="Cambria Math" panose="02040503050406030204" pitchFamily="18" charset="0"/>
                      </a:rPr>
                      <m:t>n</m:t>
                    </m:r>
                  </m:oMath>
                </a14:m>
                <a:r>
                  <a:rPr lang="zh-CN" altLang="zh-CN" dirty="0">
                    <a:latin typeface="隶书" panose="02010509060101010101" pitchFamily="49" charset="-122"/>
                    <a:ea typeface="隶书" panose="02010509060101010101" pitchFamily="49" charset="-122"/>
                  </a:rPr>
                  <a:t>个人站成一排，从左向右编号为</a:t>
                </a:r>
                <a:r>
                  <a:rPr lang="en-US" altLang="zh-CN" dirty="0">
                    <a:latin typeface="隶书" panose="02010509060101010101" pitchFamily="49" charset="-122"/>
                    <a:ea typeface="隶书" panose="02010509060101010101" pitchFamily="49" charset="-122"/>
                  </a:rPr>
                  <a:t>1</a:t>
                </a:r>
                <a:r>
                  <a:rPr lang="zh-CN" altLang="zh-CN" dirty="0">
                    <a:latin typeface="隶书" panose="02010509060101010101" pitchFamily="49" charset="-122"/>
                    <a:ea typeface="隶书" panose="02010509060101010101" pitchFamily="49" charset="-122"/>
                  </a:rPr>
                  <a:t>到</a:t>
                </a:r>
                <a14:m>
                  <m:oMath xmlns:m="http://schemas.openxmlformats.org/officeDocument/2006/math">
                    <m:r>
                      <m:rPr>
                        <m:sty m:val="p"/>
                      </m:rPr>
                      <a:rPr lang="en-US" altLang="zh-CN">
                        <a:latin typeface="Cambria Math" panose="02040503050406030204" pitchFamily="18" charset="0"/>
                      </a:rPr>
                      <m:t>n</m:t>
                    </m:r>
                  </m:oMath>
                </a14:m>
                <a:r>
                  <a:rPr lang="zh-CN" altLang="zh-CN" dirty="0">
                    <a:latin typeface="隶书" panose="02010509060101010101" pitchFamily="49" charset="-122"/>
                    <a:ea typeface="隶书" panose="02010509060101010101" pitchFamily="49" charset="-122"/>
                  </a:rPr>
                  <a:t>，现从左至右报数</a:t>
                </a:r>
                <a:r>
                  <a:rPr lang="en-US" altLang="zh-CN" dirty="0">
                    <a:latin typeface="隶书" panose="02010509060101010101" pitchFamily="49" charset="-122"/>
                    <a:ea typeface="隶书" panose="02010509060101010101" pitchFamily="49" charset="-122"/>
                  </a:rPr>
                  <a:t>“</a:t>
                </a:r>
                <a14:m>
                  <m:oMath xmlns:m="http://schemas.openxmlformats.org/officeDocument/2006/math">
                    <m:r>
                      <a:rPr lang="en-US" altLang="zh-CN">
                        <a:latin typeface="Cambria Math" panose="02040503050406030204" pitchFamily="18" charset="0"/>
                      </a:rPr>
                      <m:t>1,2,3,1,2,3,⋯</m:t>
                    </m:r>
                  </m:oMath>
                </a14:m>
                <a:r>
                  <a:rPr lang="en-US" altLang="zh-CN"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，数到</a:t>
                </a:r>
                <a:r>
                  <a:rPr lang="en-US" altLang="zh-CN" dirty="0">
                    <a:latin typeface="隶书" panose="02010509060101010101" pitchFamily="49" charset="-122"/>
                    <a:ea typeface="隶书" panose="02010509060101010101" pitchFamily="49" charset="-122"/>
                  </a:rPr>
                  <a:t>“1”</a:t>
                </a:r>
                <a:r>
                  <a:rPr lang="zh-CN" altLang="zh-CN" dirty="0">
                    <a:latin typeface="隶书" panose="02010509060101010101" pitchFamily="49" charset="-122"/>
                    <a:ea typeface="隶书" panose="02010509060101010101" pitchFamily="49" charset="-122"/>
                  </a:rPr>
                  <a:t>的人出列，数到</a:t>
                </a:r>
                <a:r>
                  <a:rPr lang="en-US" altLang="zh-CN" dirty="0">
                    <a:latin typeface="隶书" panose="02010509060101010101" pitchFamily="49" charset="-122"/>
                    <a:ea typeface="隶书" panose="02010509060101010101" pitchFamily="49" charset="-122"/>
                  </a:rPr>
                  <a:t>“2”</a:t>
                </a:r>
                <a:r>
                  <a:rPr lang="zh-CN" altLang="zh-CN" dirty="0">
                    <a:latin typeface="隶书" panose="02010509060101010101" pitchFamily="49" charset="-122"/>
                    <a:ea typeface="隶书" panose="02010509060101010101" pitchFamily="49" charset="-122"/>
                  </a:rPr>
                  <a:t>和</a:t>
                </a:r>
                <a:r>
                  <a:rPr lang="en-US" altLang="zh-CN" dirty="0">
                    <a:latin typeface="隶书" panose="02010509060101010101" pitchFamily="49" charset="-122"/>
                    <a:ea typeface="隶书" panose="02010509060101010101" pitchFamily="49" charset="-122"/>
                  </a:rPr>
                  <a:t>“3”</a:t>
                </a:r>
                <a:r>
                  <a:rPr lang="zh-CN" altLang="zh-CN" dirty="0">
                    <a:latin typeface="隶书" panose="02010509060101010101" pitchFamily="49" charset="-122"/>
                    <a:ea typeface="隶书" panose="02010509060101010101" pitchFamily="49" charset="-122"/>
                  </a:rPr>
                  <a:t>的人立即站到队列的最右端。报数过程反复进行，直到</a:t>
                </a:r>
                <a14:m>
                  <m:oMath xmlns:m="http://schemas.openxmlformats.org/officeDocument/2006/math">
                    <m:r>
                      <m:rPr>
                        <m:sty m:val="p"/>
                      </m:rPr>
                      <a:rPr lang="en-US" altLang="zh-CN">
                        <a:latin typeface="Cambria Math" panose="02040503050406030204" pitchFamily="18" charset="0"/>
                      </a:rPr>
                      <m:t>n</m:t>
                    </m:r>
                  </m:oMath>
                </a14:m>
                <a:r>
                  <a:rPr lang="zh-CN" altLang="zh-CN" dirty="0">
                    <a:latin typeface="隶书" panose="02010509060101010101" pitchFamily="49" charset="-122"/>
                    <a:ea typeface="隶书" panose="02010509060101010101" pitchFamily="49" charset="-122"/>
                  </a:rPr>
                  <a:t>个人出队为止。试采用循环队列设计一个输出它们的出列顺序的算法。</a:t>
                </a:r>
              </a:p>
              <a:p>
                <a:pPr algn="just"/>
                <a:r>
                  <a:rPr lang="zh-CN" altLang="zh-CN" dirty="0">
                    <a:latin typeface="隶书" panose="02010509060101010101" pitchFamily="49" charset="-122"/>
                    <a:ea typeface="隶书" panose="02010509060101010101" pitchFamily="49" charset="-122"/>
                  </a:rPr>
                  <a:t>例如，当</a:t>
                </a:r>
                <a14:m>
                  <m:oMath xmlns:m="http://schemas.openxmlformats.org/officeDocument/2006/math">
                    <m:r>
                      <m:rPr>
                        <m:sty m:val="p"/>
                      </m:rPr>
                      <a:rPr lang="en-US" altLang="zh-CN">
                        <a:latin typeface="Cambria Math" panose="02040503050406030204" pitchFamily="18" charset="0"/>
                      </a:rPr>
                      <m:t>n</m:t>
                    </m:r>
                    <m:r>
                      <a:rPr lang="en-US" altLang="zh-CN">
                        <a:latin typeface="Cambria Math" panose="02040503050406030204" pitchFamily="18" charset="0"/>
                      </a:rPr>
                      <m:t>=10</m:t>
                    </m:r>
                  </m:oMath>
                </a14:m>
                <a:r>
                  <a:rPr lang="zh-CN" altLang="zh-CN" dirty="0">
                    <a:latin typeface="隶书" panose="02010509060101010101" pitchFamily="49" charset="-122"/>
                    <a:ea typeface="隶书" panose="02010509060101010101" pitchFamily="49" charset="-122"/>
                  </a:rPr>
                  <a:t>时，初始序列为</a:t>
                </a:r>
              </a:p>
              <a:p>
                <a:pPr algn="just"/>
                <a:r>
                  <a:rPr lang="en-US" altLang="zh-CN" dirty="0">
                    <a:latin typeface="隶书" panose="02010509060101010101" pitchFamily="49" charset="-122"/>
                    <a:ea typeface="隶书" panose="02010509060101010101" pitchFamily="49" charset="-122"/>
                  </a:rPr>
                  <a:t>    1 2 3 4 5 6 7 8 9 10</a:t>
                </a:r>
                <a:endParaRPr lang="zh-CN" altLang="zh-CN" dirty="0">
                  <a:latin typeface="隶书" panose="02010509060101010101" pitchFamily="49" charset="-122"/>
                  <a:ea typeface="隶书" panose="02010509060101010101" pitchFamily="49" charset="-122"/>
                </a:endParaRPr>
              </a:p>
              <a:p>
                <a:pPr algn="just"/>
                <a:r>
                  <a:rPr lang="zh-CN" altLang="zh-CN" dirty="0">
                    <a:latin typeface="隶书" panose="02010509060101010101" pitchFamily="49" charset="-122"/>
                    <a:ea typeface="隶书" panose="02010509060101010101" pitchFamily="49" charset="-122"/>
                  </a:rPr>
                  <a:t>则出列顺序为</a:t>
                </a:r>
              </a:p>
              <a:p>
                <a:pPr algn="just"/>
                <a:r>
                  <a:rPr lang="en-US" altLang="zh-CN" dirty="0">
                    <a:latin typeface="隶书" panose="02010509060101010101" pitchFamily="49" charset="-122"/>
                    <a:ea typeface="隶书" panose="02010509060101010101" pitchFamily="49" charset="-122"/>
                  </a:rPr>
                  <a:t>    1 4 7 10 5 9 6 3 8 2</a:t>
                </a:r>
                <a:endParaRPr lang="zh-CN" altLang="zh-CN" dirty="0">
                  <a:latin typeface="隶书" panose="02010509060101010101" pitchFamily="49" charset="-122"/>
                  <a:ea typeface="隶书" panose="02010509060101010101" pitchFamily="49" charset="-122"/>
                </a:endParaRPr>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01571" y="1347614"/>
                <a:ext cx="8762917" cy="2585323"/>
              </a:xfrm>
              <a:prstGeom prst="rect">
                <a:avLst/>
              </a:prstGeom>
              <a:blipFill rotWithShape="0">
                <a:blip r:embed="rId2"/>
                <a:stretch>
                  <a:fillRect l="-556" t="-1651" r="-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068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9592" y="1275606"/>
            <a:ext cx="3240360" cy="3046988"/>
          </a:xfrm>
          <a:prstGeom prst="rect">
            <a:avLst/>
          </a:prstGeom>
          <a:noFill/>
        </p:spPr>
        <p:txBody>
          <a:bodyPr wrap="square" rtlCol="0">
            <a:spAutoFit/>
          </a:bodyPr>
          <a:lstStyle/>
          <a:p>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typedef</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void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NumberGame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n){</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QElemType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e;</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SqQueue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q;</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for(</a:t>
            </a:r>
            <a:r>
              <a:rPr lang="en-US" altLang="zh-CN" sz="1600" dirty="0" err="1">
                <a:solidFill>
                  <a:srgbClr val="C0000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C00000"/>
                </a:solidFill>
                <a:latin typeface="Times New Roman" panose="02020603050405020304" pitchFamily="18" charset="0"/>
                <a:ea typeface="隶书" panose="02010509060101010101" pitchFamily="49" charset="-122"/>
                <a:cs typeface="Times New Roman" panose="02020603050405020304" pitchFamily="18" charset="0"/>
              </a:rPr>
              <a:t>i</a:t>
            </a:r>
            <a:r>
              <a:rPr lang="en-US"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=0;i&lt;</a:t>
            </a:r>
            <a:r>
              <a:rPr lang="en-US" altLang="zh-CN" sz="1600" dirty="0" err="1">
                <a:solidFill>
                  <a:srgbClr val="C00000"/>
                </a:solidFill>
                <a:latin typeface="Times New Roman" panose="02020603050405020304" pitchFamily="18" charset="0"/>
                <a:ea typeface="隶书" panose="02010509060101010101" pitchFamily="49" charset="-122"/>
                <a:cs typeface="Times New Roman" panose="02020603050405020304" pitchFamily="18" charset="0"/>
              </a:rPr>
              <a:t>n;i</a:t>
            </a:r>
            <a:r>
              <a:rPr lang="en-US"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C00000"/>
                </a:solidFill>
                <a:latin typeface="Times New Roman" panose="02020603050405020304" pitchFamily="18" charset="0"/>
                <a:ea typeface="隶书" panose="02010509060101010101" pitchFamily="49" charset="-122"/>
                <a:cs typeface="Times New Roman" panose="02020603050405020304" pitchFamily="18" charset="0"/>
              </a:rPr>
              <a:t>q.EnQueue</a:t>
            </a:r>
            <a:r>
              <a:rPr lang="en-US"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(i+1);</a:t>
            </a:r>
            <a:endParaRPr lang="zh-CN" altLang="zh-CN" sz="1600"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while</a:t>
            </a:r>
            <a:r>
              <a:rPr lang="en-US" altLang="zh-CN" sz="1600" dirty="0"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600" dirty="0" err="1"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q.EmptyQueue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600" dirty="0">
                <a:solidFill>
                  <a:schemeClr val="accent6">
                    <a:lumMod val="75000"/>
                  </a:schemeClr>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600" dirty="0">
              <a:solidFill>
                <a:schemeClr val="accent6">
                  <a:lumMod val="75000"/>
                </a:schemeClr>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q.DeQueue</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(e);</a:t>
            </a:r>
            <a:endParaRPr lang="zh-CN"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cout</a:t>
            </a:r>
            <a:r>
              <a:rPr lang="en-US" altLang="zh-CN" sz="16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&lt;&lt;e&lt;&lt;‘ ’;</a:t>
            </a:r>
          </a:p>
          <a:p>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p>
          <a:p>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endParaRPr lang="zh-CN" altLang="en-US" sz="1600" dirty="0">
              <a:solidFill>
                <a:srgbClr val="002060"/>
              </a:solidFill>
            </a:endParaRPr>
          </a:p>
        </p:txBody>
      </p:sp>
      <p:sp>
        <p:nvSpPr>
          <p:cNvPr id="6" name="文本框 5"/>
          <p:cNvSpPr txBox="1"/>
          <p:nvPr/>
        </p:nvSpPr>
        <p:spPr>
          <a:xfrm>
            <a:off x="4572000" y="987574"/>
            <a:ext cx="4320480" cy="3416320"/>
          </a:xfrm>
          <a:prstGeom prst="rect">
            <a:avLst/>
          </a:prstGeom>
          <a:noFill/>
        </p:spPr>
        <p:txBody>
          <a:bodyPr wrap="square" rtlCol="0">
            <a:spAutoFit/>
          </a:bodyPr>
          <a:lstStyle/>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if</a:t>
            </a:r>
            <a:r>
              <a:rPr lang="en-US" altLang="zh-CN" dirty="0"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q.EmptyQueue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q.DeQueue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q.EnQueue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if</a:t>
            </a:r>
            <a:r>
              <a:rPr lang="en-US" altLang="zh-CN" dirty="0"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dirty="0" err="1" smtClean="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q.EmptyQueue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q.DeQueue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q.EnQueue</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C0000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a:solidFill>
                  <a:schemeClr val="accent6">
                    <a:lumMod val="75000"/>
                  </a:schemeClr>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chemeClr val="accent6">
                  <a:lumMod val="75000"/>
                </a:schemeClr>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cout</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&lt;&lt;</a:t>
            </a:r>
            <a:r>
              <a:rPr lang="en-US" altLang="zh-CN"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endl</a:t>
            </a:r>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r>
              <a:rPr lang="en-US" altLang="zh-CN"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 </a:t>
            </a:r>
            <a:endParaRPr lang="zh-CN" altLang="en-US"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5459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1000"/>
                                        <p:tgtEl>
                                          <p:spTgt spid="4">
                                            <p:txEl>
                                              <p:pRg st="5" end="5"/>
                                            </p:txEl>
                                          </p:spTgt>
                                        </p:tgtEl>
                                      </p:cBhvr>
                                    </p:animEffect>
                                    <p:anim calcmode="lin" valueType="num">
                                      <p:cBhvr>
                                        <p:cTn id="3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fade">
                                      <p:cBhvr>
                                        <p:cTn id="45" dur="1000"/>
                                        <p:tgtEl>
                                          <p:spTgt spid="4">
                                            <p:txEl>
                                              <p:pRg st="6" end="6"/>
                                            </p:txEl>
                                          </p:spTgt>
                                        </p:tgtEl>
                                      </p:cBhvr>
                                    </p:animEffect>
                                    <p:anim calcmode="lin" valueType="num">
                                      <p:cBhvr>
                                        <p:cTn id="4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
                                            <p:txEl>
                                              <p:pRg st="7" end="7"/>
                                            </p:txEl>
                                          </p:spTgt>
                                        </p:tgtEl>
                                        <p:attrNameLst>
                                          <p:attrName>style.visibility</p:attrName>
                                        </p:attrNameLst>
                                      </p:cBhvr>
                                      <p:to>
                                        <p:strVal val="visible"/>
                                      </p:to>
                                    </p:set>
                                    <p:anim calcmode="lin" valueType="num">
                                      <p:cBhvr additive="base">
                                        <p:cTn id="52"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7" end="7"/>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4">
                                            <p:txEl>
                                              <p:pRg st="8" end="8"/>
                                            </p:txEl>
                                          </p:spTgt>
                                        </p:tgtEl>
                                        <p:attrNameLst>
                                          <p:attrName>style.visibility</p:attrName>
                                        </p:attrNameLst>
                                      </p:cBhvr>
                                      <p:to>
                                        <p:strVal val="visible"/>
                                      </p:to>
                                    </p:set>
                                    <p:anim calcmode="lin" valueType="num">
                                      <p:cBhvr additive="base">
                                        <p:cTn id="56"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xEl>
                                              <p:pRg st="0" end="0"/>
                                            </p:txEl>
                                          </p:spTgt>
                                        </p:tgtEl>
                                        <p:attrNameLst>
                                          <p:attrName>style.visibility</p:attrName>
                                        </p:attrNameLst>
                                      </p:cBhvr>
                                      <p:to>
                                        <p:strVal val="visible"/>
                                      </p:to>
                                    </p:set>
                                    <p:animEffect transition="in" filter="fade">
                                      <p:cBhvr>
                                        <p:cTn id="62" dur="1000"/>
                                        <p:tgtEl>
                                          <p:spTgt spid="6">
                                            <p:txEl>
                                              <p:pRg st="0" end="0"/>
                                            </p:txEl>
                                          </p:spTgt>
                                        </p:tgtEl>
                                      </p:cBhvr>
                                    </p:animEffect>
                                    <p:anim calcmode="lin" valueType="num">
                                      <p:cBhvr>
                                        <p:cTn id="6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6">
                                            <p:txEl>
                                              <p:pRg st="1" end="1"/>
                                            </p:txEl>
                                          </p:spTgt>
                                        </p:tgtEl>
                                        <p:attrNameLst>
                                          <p:attrName>style.visibility</p:attrName>
                                        </p:attrNameLst>
                                      </p:cBhvr>
                                      <p:to>
                                        <p:strVal val="visible"/>
                                      </p:to>
                                    </p:set>
                                    <p:animEffect transition="in" filter="fade">
                                      <p:cBhvr>
                                        <p:cTn id="69" dur="1000"/>
                                        <p:tgtEl>
                                          <p:spTgt spid="6">
                                            <p:txEl>
                                              <p:pRg st="1" end="1"/>
                                            </p:txEl>
                                          </p:spTgt>
                                        </p:tgtEl>
                                      </p:cBhvr>
                                    </p:animEffect>
                                    <p:anim calcmode="lin" valueType="num">
                                      <p:cBhvr>
                                        <p:cTn id="7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71" dur="1000" fill="hold"/>
                                        <p:tgtEl>
                                          <p:spTgt spid="6">
                                            <p:txEl>
                                              <p:pRg st="1" end="1"/>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6">
                                            <p:txEl>
                                              <p:pRg st="2" end="2"/>
                                            </p:txEl>
                                          </p:spTgt>
                                        </p:tgtEl>
                                        <p:attrNameLst>
                                          <p:attrName>style.visibility</p:attrName>
                                        </p:attrNameLst>
                                      </p:cBhvr>
                                      <p:to>
                                        <p:strVal val="visible"/>
                                      </p:to>
                                    </p:set>
                                    <p:animEffect transition="in" filter="fade">
                                      <p:cBhvr>
                                        <p:cTn id="74" dur="1000"/>
                                        <p:tgtEl>
                                          <p:spTgt spid="6">
                                            <p:txEl>
                                              <p:pRg st="2" end="2"/>
                                            </p:txEl>
                                          </p:spTgt>
                                        </p:tgtEl>
                                      </p:cBhvr>
                                    </p:animEffect>
                                    <p:anim calcmode="lin" valueType="num">
                                      <p:cBhvr>
                                        <p:cTn id="7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7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6">
                                            <p:txEl>
                                              <p:pRg st="3" end="3"/>
                                            </p:txEl>
                                          </p:spTgt>
                                        </p:tgtEl>
                                        <p:attrNameLst>
                                          <p:attrName>style.visibility</p:attrName>
                                        </p:attrNameLst>
                                      </p:cBhvr>
                                      <p:to>
                                        <p:strVal val="visible"/>
                                      </p:to>
                                    </p:set>
                                    <p:animEffect transition="in" filter="fade">
                                      <p:cBhvr>
                                        <p:cTn id="81" dur="1000"/>
                                        <p:tgtEl>
                                          <p:spTgt spid="6">
                                            <p:txEl>
                                              <p:pRg st="3" end="3"/>
                                            </p:txEl>
                                          </p:spTgt>
                                        </p:tgtEl>
                                      </p:cBhvr>
                                    </p:animEffect>
                                    <p:anim calcmode="lin" valueType="num">
                                      <p:cBhvr>
                                        <p:cTn id="8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8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6">
                                            <p:txEl>
                                              <p:pRg st="4" end="4"/>
                                            </p:txEl>
                                          </p:spTgt>
                                        </p:tgtEl>
                                        <p:attrNameLst>
                                          <p:attrName>style.visibility</p:attrName>
                                        </p:attrNameLst>
                                      </p:cBhvr>
                                      <p:to>
                                        <p:strVal val="visible"/>
                                      </p:to>
                                    </p:set>
                                    <p:anim calcmode="lin" valueType="num">
                                      <p:cBhvr additive="base">
                                        <p:cTn id="88"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6">
                                            <p:txEl>
                                              <p:pRg st="4" end="4"/>
                                            </p:txEl>
                                          </p:spTgt>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6">
                                            <p:txEl>
                                              <p:pRg st="5" end="5"/>
                                            </p:txEl>
                                          </p:spTgt>
                                        </p:tgtEl>
                                        <p:attrNameLst>
                                          <p:attrName>style.visibility</p:attrName>
                                        </p:attrNameLst>
                                      </p:cBhvr>
                                      <p:to>
                                        <p:strVal val="visible"/>
                                      </p:to>
                                    </p:set>
                                    <p:anim calcmode="lin" valueType="num">
                                      <p:cBhvr additive="base">
                                        <p:cTn id="9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6">
                                            <p:txEl>
                                              <p:pRg st="5" end="5"/>
                                            </p:txEl>
                                          </p:spTgt>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6">
                                            <p:txEl>
                                              <p:pRg st="6" end="6"/>
                                            </p:txEl>
                                          </p:spTgt>
                                        </p:tgtEl>
                                        <p:attrNameLst>
                                          <p:attrName>style.visibility</p:attrName>
                                        </p:attrNameLst>
                                      </p:cBhvr>
                                      <p:to>
                                        <p:strVal val="visible"/>
                                      </p:to>
                                    </p:set>
                                    <p:anim calcmode="lin" valueType="num">
                                      <p:cBhvr additive="base">
                                        <p:cTn id="96"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6">
                                            <p:txEl>
                                              <p:pRg st="7" end="7"/>
                                            </p:txEl>
                                          </p:spTgt>
                                        </p:tgtEl>
                                        <p:attrNameLst>
                                          <p:attrName>style.visibility</p:attrName>
                                        </p:attrNameLst>
                                      </p:cBhvr>
                                      <p:to>
                                        <p:strVal val="visible"/>
                                      </p:to>
                                    </p:set>
                                    <p:animEffect transition="in" filter="fade">
                                      <p:cBhvr>
                                        <p:cTn id="102" dur="1000"/>
                                        <p:tgtEl>
                                          <p:spTgt spid="6">
                                            <p:txEl>
                                              <p:pRg st="7" end="7"/>
                                            </p:txEl>
                                          </p:spTgt>
                                        </p:tgtEl>
                                      </p:cBhvr>
                                    </p:animEffect>
                                    <p:anim calcmode="lin" valueType="num">
                                      <p:cBhvr>
                                        <p:cTn id="10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104" dur="1000" fill="hold"/>
                                        <p:tgtEl>
                                          <p:spTgt spid="6">
                                            <p:txEl>
                                              <p:pRg st="7" end="7"/>
                                            </p:txEl>
                                          </p:spTgt>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6">
                                            <p:txEl>
                                              <p:pRg st="8" end="8"/>
                                            </p:txEl>
                                          </p:spTgt>
                                        </p:tgtEl>
                                        <p:attrNameLst>
                                          <p:attrName>style.visibility</p:attrName>
                                        </p:attrNameLst>
                                      </p:cBhvr>
                                      <p:to>
                                        <p:strVal val="visible"/>
                                      </p:to>
                                    </p:set>
                                    <p:animEffect transition="in" filter="fade">
                                      <p:cBhvr>
                                        <p:cTn id="107" dur="1000"/>
                                        <p:tgtEl>
                                          <p:spTgt spid="6">
                                            <p:txEl>
                                              <p:pRg st="8" end="8"/>
                                            </p:txEl>
                                          </p:spTgt>
                                        </p:tgtEl>
                                      </p:cBhvr>
                                    </p:animEffect>
                                    <p:anim calcmode="lin" valueType="num">
                                      <p:cBhvr>
                                        <p:cTn id="10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109"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6">
                                            <p:txEl>
                                              <p:pRg st="9" end="9"/>
                                            </p:txEl>
                                          </p:spTgt>
                                        </p:tgtEl>
                                        <p:attrNameLst>
                                          <p:attrName>style.visibility</p:attrName>
                                        </p:attrNameLst>
                                      </p:cBhvr>
                                      <p:to>
                                        <p:strVal val="visible"/>
                                      </p:to>
                                    </p:set>
                                    <p:animEffect transition="in" filter="fade">
                                      <p:cBhvr>
                                        <p:cTn id="114" dur="1000"/>
                                        <p:tgtEl>
                                          <p:spTgt spid="6">
                                            <p:txEl>
                                              <p:pRg st="9" end="9"/>
                                            </p:txEl>
                                          </p:spTgt>
                                        </p:tgtEl>
                                      </p:cBhvr>
                                    </p:animEffect>
                                    <p:anim calcmode="lin" valueType="num">
                                      <p:cBhvr>
                                        <p:cTn id="115"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116" dur="1000" fill="hold"/>
                                        <p:tgtEl>
                                          <p:spTgt spid="6">
                                            <p:txEl>
                                              <p:pRg st="9" end="9"/>
                                            </p:txEl>
                                          </p:spTgt>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6">
                                            <p:txEl>
                                              <p:pRg st="10" end="10"/>
                                            </p:txEl>
                                          </p:spTgt>
                                        </p:tgtEl>
                                        <p:attrNameLst>
                                          <p:attrName>style.visibility</p:attrName>
                                        </p:attrNameLst>
                                      </p:cBhvr>
                                      <p:to>
                                        <p:strVal val="visible"/>
                                      </p:to>
                                    </p:set>
                                    <p:animEffect transition="in" filter="fade">
                                      <p:cBhvr>
                                        <p:cTn id="119" dur="1000"/>
                                        <p:tgtEl>
                                          <p:spTgt spid="6">
                                            <p:txEl>
                                              <p:pRg st="10" end="10"/>
                                            </p:txEl>
                                          </p:spTgt>
                                        </p:tgtEl>
                                      </p:cBhvr>
                                    </p:animEffect>
                                    <p:anim calcmode="lin" valueType="num">
                                      <p:cBhvr>
                                        <p:cTn id="12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12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B584158C-22F6-4B7D-BAA4-DFDAABCE52ED}"/>
              </a:ext>
            </a:extLst>
          </p:cNvPr>
          <p:cNvSpPr>
            <a:spLocks noGrp="1"/>
          </p:cNvSpPr>
          <p:nvPr>
            <p:ph type="body" sz="quarter" idx="10"/>
          </p:nvPr>
        </p:nvSpPr>
        <p:spPr>
          <a:xfrm>
            <a:off x="1151467" y="217337"/>
            <a:ext cx="6246153" cy="457048"/>
          </a:xfrm>
        </p:spPr>
        <p:txBody>
          <a:bodyPr/>
          <a:lstStyle/>
          <a:p>
            <a:r>
              <a:rPr lang="zh-CN" altLang="zh-CN" dirty="0"/>
              <a:t>栈的抽象数据类型定义</a:t>
            </a:r>
            <a:r>
              <a:rPr lang="en-US" altLang="zh-CN" dirty="0"/>
              <a:t> </a:t>
            </a:r>
            <a:endParaRPr lang="zh-CN" altLang="zh-CN"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 xmlns:a16="http://schemas.microsoft.com/office/drawing/2014/main" id="{DE0BACB9-2923-47AF-875D-C5C782548029}"/>
                  </a:ext>
                </a:extLst>
              </p:cNvPr>
              <p:cNvSpPr>
                <a:spLocks noGrp="1"/>
              </p:cNvSpPr>
              <p:nvPr>
                <p:ph sz="quarter" idx="11"/>
              </p:nvPr>
            </p:nvSpPr>
            <p:spPr>
              <a:xfrm>
                <a:off x="467544" y="915566"/>
                <a:ext cx="8208912" cy="3960440"/>
              </a:xfrm>
            </p:spPr>
            <p:txBody>
              <a:bodyPr/>
              <a:lstStyle/>
              <a:p>
                <a:pPr marL="0" indent="0">
                  <a:lnSpc>
                    <a:spcPts val="22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ADT Stack{</a:t>
                </a:r>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数据对象：</a:t>
                </a:r>
              </a:p>
              <a:p>
                <a:pPr marL="0" indent="0">
                  <a:lnSpc>
                    <a:spcPts val="22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i="1" dirty="0">
                    <a:latin typeface="Times New Roman" panose="02020603050405020304" pitchFamily="18" charset="0"/>
                    <a:ea typeface="隶书" panose="02010509060101010101" pitchFamily="49" charset="-122"/>
                    <a:cs typeface="Times New Roman" panose="02020603050405020304" pitchFamily="18" charset="0"/>
                  </a:rPr>
                  <a:t> </a:t>
                </a:r>
                <a14:m>
                  <m:oMath xmlns:m="http://schemas.openxmlformats.org/officeDocument/2006/math">
                    <m:r>
                      <a:rPr lang="en-US" altLang="zh-CN" sz="1800" i="1">
                        <a:latin typeface="Cambria Math" panose="02040503050406030204" pitchFamily="18" charset="0"/>
                      </a:rPr>
                      <m:t>𝐷</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|1≤</m:t>
                    </m:r>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m:rPr>
                        <m:sty m:val="p"/>
                      </m:rPr>
                      <a:rPr lang="en-US" altLang="zh-CN" sz="1800">
                        <a:latin typeface="Cambria Math" panose="02040503050406030204" pitchFamily="18" charset="0"/>
                      </a:rPr>
                      <m:t>SElemType</m:t>
                    </m:r>
                    <m:r>
                      <a:rPr lang="zh-CN" altLang="zh-CN" sz="1800">
                        <a:latin typeface="Cambria Math" panose="02040503050406030204" pitchFamily="18" charset="0"/>
                      </a:rPr>
                      <m:t>类型</m:t>
                    </m:r>
                    <m:r>
                      <a:rPr lang="en-US" altLang="zh-CN" sz="1800" i="1">
                        <a:latin typeface="Cambria Math" panose="02040503050406030204" pitchFamily="18" charset="0"/>
                      </a:rPr>
                      <m:t>}</m:t>
                    </m:r>
                  </m:oMath>
                </a14:m>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数据关系：</a:t>
                </a:r>
              </a:p>
              <a:p>
                <a:pPr marL="0" indent="0">
                  <a:lnSpc>
                    <a:spcPts val="22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14:m>
                  <m:oMath xmlns:m="http://schemas.openxmlformats.org/officeDocument/2006/math">
                    <m:r>
                      <a:rPr lang="en-US" altLang="zh-CN" sz="1800" i="1">
                        <a:latin typeface="Cambria Math" panose="02040503050406030204" pitchFamily="18" charset="0"/>
                      </a:rPr>
                      <m:t>𝑅</m:t>
                    </m:r>
                    <m:r>
                      <a:rPr lang="en-US" altLang="zh-CN" sz="1800" i="1">
                        <a:latin typeface="Cambria Math" panose="02040503050406030204" pitchFamily="18" charset="0"/>
                      </a:rPr>
                      <m:t>=</m:t>
                    </m:r>
                    <m:d>
                      <m:dPr>
                        <m:begChr m:val="{"/>
                        <m:endChr m:val="|"/>
                        <m:ctrlPr>
                          <a:rPr lang="zh-CN" altLang="zh-CN" sz="1800" i="1">
                            <a:latin typeface="Cambria Math" panose="02040503050406030204" pitchFamily="18" charset="0"/>
                          </a:rPr>
                        </m:ctrlPr>
                      </m:dPr>
                      <m:e>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r>
                                  <a:rPr lang="en-US" altLang="zh-CN" sz="1800" i="1">
                                    <a:latin typeface="Cambria Math" panose="02040503050406030204" pitchFamily="18" charset="0"/>
                                  </a:rPr>
                                  <m:t>+1</m:t>
                                </m:r>
                              </m:sub>
                            </m:sSub>
                          </m:e>
                        </m:d>
                      </m:e>
                    </m:d>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r>
                          <a:rPr lang="en-US" altLang="zh-CN" sz="1800" i="1">
                            <a:latin typeface="Cambria Math" panose="02040503050406030204" pitchFamily="18" charset="0"/>
                          </a:rPr>
                          <m:t>+1</m:t>
                        </m:r>
                      </m:sub>
                    </m:sSub>
                    <m:r>
                      <a:rPr lang="en-US" altLang="zh-CN" sz="1800" i="1">
                        <a:latin typeface="Cambria Math" panose="02040503050406030204" pitchFamily="18" charset="0"/>
                      </a:rPr>
                      <m:t>∈</m:t>
                    </m:r>
                    <m:r>
                      <a:rPr lang="en-US" altLang="zh-CN" sz="1800" i="1">
                        <a:latin typeface="Cambria Math" panose="02040503050406030204" pitchFamily="18" charset="0"/>
                      </a:rPr>
                      <m:t>𝐷</m:t>
                    </m:r>
                    <m:r>
                      <a:rPr lang="en-US" altLang="zh-CN" sz="1800" i="1">
                        <a:latin typeface="Cambria Math" panose="02040503050406030204" pitchFamily="18" charset="0"/>
                      </a:rPr>
                      <m:t>,</m:t>
                    </m:r>
                    <m:r>
                      <a:rPr lang="en-US" altLang="zh-CN" sz="1800" i="1">
                        <a:latin typeface="Cambria Math" panose="02040503050406030204" pitchFamily="18" charset="0"/>
                      </a:rPr>
                      <m:t>𝑖</m:t>
                    </m:r>
                    <m:r>
                      <a:rPr lang="en-US" altLang="zh-CN" sz="1800" i="1">
                        <a:latin typeface="Cambria Math" panose="02040503050406030204" pitchFamily="18" charset="0"/>
                      </a:rPr>
                      <m:t>=1,2,⋯,</m:t>
                    </m:r>
                    <m:r>
                      <a:rPr lang="en-US" altLang="zh-CN" sz="1800" i="1">
                        <a:latin typeface="Cambria Math" panose="02040503050406030204" pitchFamily="18" charset="0"/>
                      </a:rPr>
                      <m:t>𝑛</m:t>
                    </m:r>
                    <m:r>
                      <a:rPr lang="en-US" altLang="zh-CN" sz="1800" i="1">
                        <a:latin typeface="Cambria Math" panose="02040503050406030204" pitchFamily="18" charset="0"/>
                      </a:rPr>
                      <m:t>−1}</m:t>
                    </m:r>
                  </m:oMath>
                </a14:m>
                <a:endParaRPr lang="zh-CN" altLang="zh-CN" sz="1800" dirty="0">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66FF"/>
                    </a:solidFill>
                    <a:latin typeface="Times New Roman" panose="02020603050405020304" pitchFamily="18" charset="0"/>
                    <a:ea typeface="隶书" panose="02010509060101010101" pitchFamily="49" charset="-122"/>
                    <a:cs typeface="Times New Roman" panose="02020603050405020304" pitchFamily="18" charset="0"/>
                  </a:rPr>
                  <a:t>基本操作：</a:t>
                </a:r>
              </a:p>
              <a:p>
                <a:pPr marL="0" indent="0">
                  <a:lnSpc>
                    <a:spcPts val="2200"/>
                  </a:lnSpc>
                  <a:spcBef>
                    <a:spcPts val="0"/>
                  </a:spcBef>
                  <a:buNone/>
                </a:pP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InitStack</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(&amp;s)</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：初始化空栈</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s</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DestroyStack</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(&amp;s)</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：销毁栈，释放栈的空间</a:t>
                </a: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EmptyStack</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(s)</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：栈的判空函数，若为空返回</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，否则返回</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0</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GetTop</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s,&amp;e</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：取栈顶元素</a:t>
                </a: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Push(&amp;</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s,e</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：进栈，将元素</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e</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压入栈中</a:t>
                </a: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        Pop(&amp;</a:t>
                </a:r>
                <a:r>
                  <a:rPr lang="en-US" altLang="zh-CN" sz="1800" dirty="0" err="1">
                    <a:solidFill>
                      <a:srgbClr val="7030A0"/>
                    </a:solidFill>
                    <a:latin typeface="Times New Roman" panose="02020603050405020304" pitchFamily="18" charset="0"/>
                    <a:ea typeface="隶书" panose="02010509060101010101" pitchFamily="49" charset="-122"/>
                    <a:cs typeface="Times New Roman" panose="02020603050405020304" pitchFamily="18" charset="0"/>
                  </a:rPr>
                  <a:t>s,&amp;e</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：出栈，返回当前栈顶元素，并将其值赋给</a:t>
                </a: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e</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r>
                  <a:rPr lang="en-US"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rPr>
                  <a:t>}ADT Stack</a:t>
                </a:r>
                <a:endParaRPr lang="zh-CN" altLang="zh-CN" sz="1800" dirty="0">
                  <a:solidFill>
                    <a:srgbClr val="7030A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defTabSz="685800" eaLnBrk="0" hangingPunct="0">
                  <a:lnSpc>
                    <a:spcPts val="2200"/>
                  </a:lnSpc>
                  <a:spcBef>
                    <a:spcPts val="0"/>
                  </a:spcBef>
                  <a:buNone/>
                </a:pPr>
                <a:r>
                  <a:rPr lang="zh-CN" altLang="en-US" sz="1800" dirty="0">
                    <a:latin typeface="Times New Roman" panose="02020603050405020304" pitchFamily="18" charset="0"/>
                  </a:rPr>
                  <a:t>　</a:t>
                </a:r>
                <a:endParaRPr lang="zh-CN" altLang="en-US" sz="1800" dirty="0"/>
              </a:p>
            </p:txBody>
          </p:sp>
        </mc:Choice>
        <mc:Fallback xmlns="">
          <p:sp>
            <p:nvSpPr>
              <p:cNvPr id="4" name="内容占位符 3">
                <a:extLst>
                  <a:ext uri="{FF2B5EF4-FFF2-40B4-BE49-F238E27FC236}">
                    <a16:creationId xmlns:a16="http://schemas.microsoft.com/office/drawing/2014/main" xmlns="" id="{DE0BACB9-2923-47AF-875D-C5C782548029}"/>
                  </a:ext>
                </a:extLst>
              </p:cNvPr>
              <p:cNvSpPr>
                <a:spLocks noGrp="1" noRot="1" noChangeAspect="1" noMove="1" noResize="1" noEditPoints="1" noAdjustHandles="1" noChangeArrowheads="1" noChangeShapeType="1" noTextEdit="1"/>
              </p:cNvSpPr>
              <p:nvPr>
                <p:ph sz="quarter" idx="11"/>
              </p:nvPr>
            </p:nvSpPr>
            <p:spPr>
              <a:xfrm>
                <a:off x="467544" y="915566"/>
                <a:ext cx="8208912" cy="3960440"/>
              </a:xfrm>
              <a:blipFill rotWithShape="0">
                <a:blip r:embed="rId2"/>
                <a:stretch>
                  <a:fillRect l="-966" t="-1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3751659"/>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 calcmode="lin" valueType="num">
                                      <p:cBhvr additive="base">
                                        <p:cTn id="6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txEl>
                                              <p:pRg st="11" end="11"/>
                                            </p:txEl>
                                          </p:spTgt>
                                        </p:tgtEl>
                                        <p:attrNameLst>
                                          <p:attrName>style.visibility</p:attrName>
                                        </p:attrNameLst>
                                      </p:cBhvr>
                                      <p:to>
                                        <p:strVal val="visible"/>
                                      </p:to>
                                    </p:set>
                                    <p:anim calcmode="lin" valueType="num">
                                      <p:cBhvr additive="base">
                                        <p:cTn id="7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
                                            <p:txEl>
                                              <p:pRg st="12" end="12"/>
                                            </p:txEl>
                                          </p:spTgt>
                                        </p:tgtEl>
                                        <p:attrNameLst>
                                          <p:attrName>style.visibility</p:attrName>
                                        </p:attrNameLst>
                                      </p:cBhvr>
                                      <p:to>
                                        <p:strVal val="visible"/>
                                      </p:to>
                                    </p:set>
                                    <p:anim calcmode="lin" valueType="num">
                                      <p:cBhvr additive="base">
                                        <p:cTn id="7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
                                            <p:txEl>
                                              <p:pRg st="13" end="13"/>
                                            </p:txEl>
                                          </p:spTgt>
                                        </p:tgtEl>
                                        <p:attrNameLst>
                                          <p:attrName>style.visibility</p:attrName>
                                        </p:attrNameLst>
                                      </p:cBhvr>
                                      <p:to>
                                        <p:strVal val="visible"/>
                                      </p:to>
                                    </p:set>
                                    <p:anim calcmode="lin" valueType="num">
                                      <p:cBhvr additive="base">
                                        <p:cTn id="85"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顺序栈</a:t>
            </a:r>
          </a:p>
        </p:txBody>
      </p:sp>
      <p:sp>
        <p:nvSpPr>
          <p:cNvPr id="3" name="内容占位符 2"/>
          <p:cNvSpPr>
            <a:spLocks noGrp="1"/>
          </p:cNvSpPr>
          <p:nvPr>
            <p:ph sz="quarter" idx="11"/>
          </p:nvPr>
        </p:nvSpPr>
        <p:spPr>
          <a:xfrm>
            <a:off x="107504" y="1064124"/>
            <a:ext cx="8856983" cy="1435618"/>
          </a:xfrm>
        </p:spPr>
        <p:txBody>
          <a:bodyPr/>
          <a:lstStyle/>
          <a:p>
            <a:pPr marL="0" indent="0">
              <a:buNone/>
            </a:pPr>
            <a:r>
              <a:rPr lang="en-US" altLang="zh-CN" dirty="0">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顺序栈是指利用一组地址连续的存储空间依次存放栈中元素的存储结构，并用一个变量</a:t>
            </a:r>
            <a:r>
              <a:rPr lang="en-US" altLang="zh-CN" sz="1800" dirty="0">
                <a:solidFill>
                  <a:srgbClr val="7030A0"/>
                </a:solidFill>
                <a:latin typeface="隶书" panose="02010509060101010101" pitchFamily="49" charset="-122"/>
                <a:ea typeface="隶书" panose="02010509060101010101" pitchFamily="49" charset="-122"/>
              </a:rPr>
              <a:t>top</a:t>
            </a:r>
            <a:r>
              <a:rPr lang="zh-CN" altLang="zh-CN" sz="1800" dirty="0">
                <a:solidFill>
                  <a:srgbClr val="7030A0"/>
                </a:solidFill>
                <a:latin typeface="隶书" panose="02010509060101010101" pitchFamily="49" charset="-122"/>
                <a:ea typeface="隶书" panose="02010509060101010101" pitchFamily="49" charset="-122"/>
              </a:rPr>
              <a:t>指向当前栈顶元素的下一个空位来反映栈中元素的变化情况，另一个变量</a:t>
            </a:r>
            <a:r>
              <a:rPr lang="en-US" altLang="zh-CN" sz="1800" dirty="0">
                <a:solidFill>
                  <a:srgbClr val="7030A0"/>
                </a:solidFill>
                <a:latin typeface="隶书" panose="02010509060101010101" pitchFamily="49" charset="-122"/>
                <a:ea typeface="隶书" panose="02010509060101010101" pitchFamily="49" charset="-122"/>
              </a:rPr>
              <a:t>base</a:t>
            </a:r>
            <a:r>
              <a:rPr lang="zh-CN" altLang="zh-CN" sz="1800" dirty="0">
                <a:solidFill>
                  <a:srgbClr val="7030A0"/>
                </a:solidFill>
                <a:latin typeface="隶书" panose="02010509060101010101" pitchFamily="49" charset="-122"/>
                <a:ea typeface="隶书" panose="02010509060101010101" pitchFamily="49" charset="-122"/>
              </a:rPr>
              <a:t>指向栈底。顺序栈的存储结构如</a:t>
            </a:r>
            <a:r>
              <a:rPr lang="zh-CN" altLang="en-US" sz="1800" dirty="0">
                <a:solidFill>
                  <a:srgbClr val="7030A0"/>
                </a:solidFill>
                <a:latin typeface="隶书" panose="02010509060101010101" pitchFamily="49" charset="-122"/>
                <a:ea typeface="隶书" panose="02010509060101010101" pitchFamily="49" charset="-122"/>
              </a:rPr>
              <a:t>下</a:t>
            </a:r>
            <a:r>
              <a:rPr lang="zh-CN" altLang="zh-CN" sz="1800" dirty="0">
                <a:solidFill>
                  <a:srgbClr val="7030A0"/>
                </a:solidFill>
                <a:latin typeface="隶书" panose="02010509060101010101" pitchFamily="49" charset="-122"/>
                <a:ea typeface="隶书" panose="02010509060101010101" pitchFamily="49" charset="-122"/>
              </a:rPr>
              <a:t>图所示。</a:t>
            </a:r>
            <a:endParaRPr lang="zh-CN" altLang="en-US" sz="1800" dirty="0">
              <a:solidFill>
                <a:srgbClr val="7030A0"/>
              </a:solidFill>
              <a:latin typeface="隶书" panose="02010509060101010101" pitchFamily="49" charset="-122"/>
              <a:ea typeface="隶书" panose="02010509060101010101" pitchFamily="49"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863511484"/>
              </p:ext>
            </p:extLst>
          </p:nvPr>
        </p:nvGraphicFramePr>
        <p:xfrm>
          <a:off x="899592" y="2787774"/>
          <a:ext cx="6982411" cy="1604469"/>
        </p:xfrm>
        <a:graphic>
          <a:graphicData uri="http://schemas.openxmlformats.org/presentationml/2006/ole">
            <mc:AlternateContent xmlns:mc="http://schemas.openxmlformats.org/markup-compatibility/2006">
              <mc:Choice xmlns:v="urn:schemas-microsoft-com:vml" Requires="v">
                <p:oleObj spid="_x0000_s2052" name="Visio" r:id="rId3" imgW="4475496" imgH="1013302" progId="Visio.Drawing.11">
                  <p:embed/>
                </p:oleObj>
              </mc:Choice>
              <mc:Fallback>
                <p:oleObj name="Visio" r:id="rId3" imgW="4475496" imgH="1013302" progId="Visio.Drawing.11">
                  <p:embed/>
                  <p:pic>
                    <p:nvPicPr>
                      <p:cNvPr id="0" name=""/>
                      <p:cNvPicPr>
                        <a:picLocks noChangeAspect="1" noChangeArrowheads="1"/>
                      </p:cNvPicPr>
                      <p:nvPr/>
                    </p:nvPicPr>
                    <p:blipFill>
                      <a:blip r:embed="rId4"/>
                      <a:srcRect/>
                      <a:stretch>
                        <a:fillRect/>
                      </a:stretch>
                    </p:blipFill>
                    <p:spPr bwMode="auto">
                      <a:xfrm>
                        <a:off x="899592" y="2787774"/>
                        <a:ext cx="6982411" cy="1604469"/>
                      </a:xfrm>
                      <a:prstGeom prst="rect">
                        <a:avLst/>
                      </a:prstGeom>
                      <a:noFill/>
                    </p:spPr>
                  </p:pic>
                </p:oleObj>
              </mc:Fallback>
            </mc:AlternateContent>
          </a:graphicData>
        </a:graphic>
      </p:graphicFrame>
    </p:spTree>
    <p:extLst>
      <p:ext uri="{BB962C8B-B14F-4D97-AF65-F5344CB8AC3E}">
        <p14:creationId xmlns:p14="http://schemas.microsoft.com/office/powerpoint/2010/main" val="41640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顺序栈类定义</a:t>
            </a:r>
          </a:p>
        </p:txBody>
      </p:sp>
      <p:sp>
        <p:nvSpPr>
          <p:cNvPr id="3" name="内容占位符 2"/>
          <p:cNvSpPr>
            <a:spLocks noGrp="1"/>
          </p:cNvSpPr>
          <p:nvPr>
            <p:ph sz="quarter" idx="11"/>
          </p:nvPr>
        </p:nvSpPr>
        <p:spPr>
          <a:xfrm>
            <a:off x="611560" y="843558"/>
            <a:ext cx="7137400" cy="3507876"/>
          </a:xfrm>
        </p:spPr>
        <p:txBody>
          <a:bodyPr/>
          <a:lstStyle/>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#define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InitStackSize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100</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#define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StackIncrement</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10</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class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Sqstack</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private:</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*base;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栈底指针，</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为栈中元素类型</a:t>
            </a: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*top;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栈顶指针</a:t>
            </a: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stacksize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栈容量</a:t>
            </a: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public:</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SqStack</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构造函数，初始化建立一空栈</a:t>
            </a: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SqStack</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(){delete []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base;stacksize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=0;}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析构函数，销毁栈</a:t>
            </a: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GetTop</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取栈顶元素</a:t>
            </a: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void Push(</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e);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进栈</a:t>
            </a: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void Pop(</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SElemType</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&amp;e);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退栈</a:t>
            </a: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int</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EmptyStack</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判断栈空否，若空返回</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，否则返回</a:t>
            </a: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0</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void Print( );          //</a:t>
            </a:r>
            <a:r>
              <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从栈底到栈顶输出栈中元素</a:t>
            </a:r>
          </a:p>
          <a:p>
            <a:pPr>
              <a:lnSpc>
                <a:spcPts val="2000"/>
              </a:lnSpc>
              <a:spcBef>
                <a:spcPts val="0"/>
              </a:spcBef>
            </a:pPr>
            <a:r>
              <a:rPr lang="en-US"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endParaRPr lang="zh-CN" altLang="zh-CN" sz="16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a:lnSpc>
                <a:spcPts val="2200"/>
              </a:lnSpc>
              <a:spcBef>
                <a:spcPts val="0"/>
              </a:spcBef>
              <a:buNone/>
            </a:pPr>
            <a:endParaRPr lang="zh-CN" altLang="en-US" sz="1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886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章节简洁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06 数字媒体及应用123</Template>
  <TotalTime>4016</TotalTime>
  <Words>2782</Words>
  <Application>Microsoft Office PowerPoint</Application>
  <PresentationFormat>全屏显示(16:9)</PresentationFormat>
  <Paragraphs>353</Paragraphs>
  <Slides>66</Slides>
  <Notes>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8" baseType="lpstr">
      <vt:lpstr>Monotype Sorts</vt:lpstr>
      <vt:lpstr>方正粗黑宋简体</vt:lpstr>
      <vt:lpstr>黑体</vt:lpstr>
      <vt:lpstr>隶书</vt:lpstr>
      <vt:lpstr>宋体</vt:lpstr>
      <vt:lpstr>Arial</vt:lpstr>
      <vt:lpstr>Calibri</vt:lpstr>
      <vt:lpstr>Calibri Light</vt:lpstr>
      <vt:lpstr>Cambria Math</vt:lpstr>
      <vt:lpstr>Times New Roman</vt:lpstr>
      <vt:lpstr>章节简洁版</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Nanjing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ZFY</dc:creator>
  <cp:lastModifiedBy>lenovo</cp:lastModifiedBy>
  <cp:revision>145</cp:revision>
  <dcterms:created xsi:type="dcterms:W3CDTF">2007-07-12T03:00:51Z</dcterms:created>
  <dcterms:modified xsi:type="dcterms:W3CDTF">2022-07-17T06:50:29Z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